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>
  <p:sldMasterIdLst>
    <p:sldMasterId id="2147483648" r:id="rId4"/>
  </p:sldMasterIdLst>
  <p:notesMasterIdLst>
    <p:notesMasterId r:id="rId79"/>
  </p:notesMasterIdLst>
  <p:sldIdLst>
    <p:sldId id="4848" r:id="rId5"/>
    <p:sldId id="4849" r:id="rId6"/>
    <p:sldId id="4957" r:id="rId7"/>
    <p:sldId id="4961" r:id="rId8"/>
    <p:sldId id="4960" r:id="rId9"/>
    <p:sldId id="5025" r:id="rId10"/>
    <p:sldId id="4978" r:id="rId11"/>
    <p:sldId id="5027" r:id="rId12"/>
    <p:sldId id="4966" r:id="rId13"/>
    <p:sldId id="5021" r:id="rId14"/>
    <p:sldId id="4985" r:id="rId15"/>
    <p:sldId id="4995" r:id="rId16"/>
    <p:sldId id="4983" r:id="rId17"/>
    <p:sldId id="4996" r:id="rId18"/>
    <p:sldId id="4997" r:id="rId19"/>
    <p:sldId id="4982" r:id="rId20"/>
    <p:sldId id="5019" r:id="rId21"/>
    <p:sldId id="4998" r:id="rId22"/>
    <p:sldId id="4999" r:id="rId23"/>
    <p:sldId id="5000" r:id="rId24"/>
    <p:sldId id="5001" r:id="rId25"/>
    <p:sldId id="5002" r:id="rId26"/>
    <p:sldId id="5003" r:id="rId27"/>
    <p:sldId id="5004" r:id="rId28"/>
    <p:sldId id="5005" r:id="rId29"/>
    <p:sldId id="5006" r:id="rId30"/>
    <p:sldId id="5007" r:id="rId31"/>
    <p:sldId id="5033" r:id="rId32"/>
    <p:sldId id="5008" r:id="rId33"/>
    <p:sldId id="5009" r:id="rId34"/>
    <p:sldId id="5010" r:id="rId35"/>
    <p:sldId id="5011" r:id="rId36"/>
    <p:sldId id="5012" r:id="rId37"/>
    <p:sldId id="5013" r:id="rId38"/>
    <p:sldId id="5014" r:id="rId39"/>
    <p:sldId id="5015" r:id="rId40"/>
    <p:sldId id="5016" r:id="rId41"/>
    <p:sldId id="5017" r:id="rId42"/>
    <p:sldId id="5018" r:id="rId43"/>
    <p:sldId id="5032" r:id="rId44"/>
    <p:sldId id="4967" r:id="rId45"/>
    <p:sldId id="4968" r:id="rId46"/>
    <p:sldId id="4969" r:id="rId47"/>
    <p:sldId id="4970" r:id="rId48"/>
    <p:sldId id="4971" r:id="rId49"/>
    <p:sldId id="4979" r:id="rId50"/>
    <p:sldId id="4980" r:id="rId51"/>
    <p:sldId id="4986" r:id="rId52"/>
    <p:sldId id="4987" r:id="rId53"/>
    <p:sldId id="4988" r:id="rId54"/>
    <p:sldId id="4989" r:id="rId55"/>
    <p:sldId id="4990" r:id="rId56"/>
    <p:sldId id="4993" r:id="rId57"/>
    <p:sldId id="4994" r:id="rId58"/>
    <p:sldId id="4991" r:id="rId59"/>
    <p:sldId id="4992" r:id="rId60"/>
    <p:sldId id="5022" r:id="rId61"/>
    <p:sldId id="5029" r:id="rId62"/>
    <p:sldId id="5030" r:id="rId63"/>
    <p:sldId id="5034" r:id="rId64"/>
    <p:sldId id="4964" r:id="rId65"/>
    <p:sldId id="4965" r:id="rId66"/>
    <p:sldId id="5028" r:id="rId67"/>
    <p:sldId id="4976" r:id="rId68"/>
    <p:sldId id="4977" r:id="rId69"/>
    <p:sldId id="4958" r:id="rId70"/>
    <p:sldId id="4975" r:id="rId71"/>
    <p:sldId id="4962" r:id="rId72"/>
    <p:sldId id="4973" r:id="rId73"/>
    <p:sldId id="4959" r:id="rId74"/>
    <p:sldId id="4974" r:id="rId75"/>
    <p:sldId id="4972" r:id="rId76"/>
    <p:sldId id="5020" r:id="rId77"/>
    <p:sldId id="4963" r:id="rId78"/>
  </p:sldIdLst>
  <p:sldSz cx="12192000" cy="6858000"/>
  <p:notesSz cx="6858000" cy="994568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4563DE23-C690-4B80-8788-4DC5FCC64F06}">
          <p14:sldIdLst>
            <p14:sldId id="4848"/>
            <p14:sldId id="4849"/>
            <p14:sldId id="4957"/>
            <p14:sldId id="4961"/>
            <p14:sldId id="4960"/>
            <p14:sldId id="5025"/>
            <p14:sldId id="4978"/>
            <p14:sldId id="5027"/>
            <p14:sldId id="4966"/>
            <p14:sldId id="5021"/>
            <p14:sldId id="4985"/>
            <p14:sldId id="4995"/>
            <p14:sldId id="4983"/>
            <p14:sldId id="4996"/>
            <p14:sldId id="4997"/>
            <p14:sldId id="4982"/>
            <p14:sldId id="5019"/>
            <p14:sldId id="4998"/>
            <p14:sldId id="4999"/>
            <p14:sldId id="5000"/>
            <p14:sldId id="5001"/>
            <p14:sldId id="5002"/>
            <p14:sldId id="5003"/>
            <p14:sldId id="5004"/>
            <p14:sldId id="5005"/>
            <p14:sldId id="5006"/>
            <p14:sldId id="5007"/>
            <p14:sldId id="5033"/>
            <p14:sldId id="5008"/>
            <p14:sldId id="5009"/>
            <p14:sldId id="5010"/>
            <p14:sldId id="5011"/>
            <p14:sldId id="5012"/>
            <p14:sldId id="5013"/>
            <p14:sldId id="5014"/>
            <p14:sldId id="5015"/>
            <p14:sldId id="5016"/>
            <p14:sldId id="5017"/>
            <p14:sldId id="5018"/>
            <p14:sldId id="5032"/>
            <p14:sldId id="4967"/>
            <p14:sldId id="4968"/>
            <p14:sldId id="4969"/>
            <p14:sldId id="4970"/>
            <p14:sldId id="4971"/>
            <p14:sldId id="4979"/>
            <p14:sldId id="4980"/>
            <p14:sldId id="4986"/>
            <p14:sldId id="4987"/>
            <p14:sldId id="4988"/>
            <p14:sldId id="4989"/>
            <p14:sldId id="4990"/>
            <p14:sldId id="4993"/>
            <p14:sldId id="4994"/>
            <p14:sldId id="4991"/>
            <p14:sldId id="4992"/>
            <p14:sldId id="5022"/>
            <p14:sldId id="5029"/>
            <p14:sldId id="5030"/>
            <p14:sldId id="5034"/>
            <p14:sldId id="4964"/>
            <p14:sldId id="4965"/>
            <p14:sldId id="5028"/>
            <p14:sldId id="4976"/>
            <p14:sldId id="4977"/>
            <p14:sldId id="4958"/>
            <p14:sldId id="4975"/>
            <p14:sldId id="4962"/>
            <p14:sldId id="4973"/>
            <p14:sldId id="4959"/>
            <p14:sldId id="4974"/>
            <p14:sldId id="4972"/>
            <p14:sldId id="5020"/>
            <p14:sldId id="49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12"/>
    <a:srgbClr val="0068B7"/>
    <a:srgbClr val="DCFA7E"/>
    <a:srgbClr val="F2FDCD"/>
    <a:srgbClr val="FFFF00"/>
    <a:srgbClr val="FF0000"/>
    <a:srgbClr val="D2D7D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5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淡色スタイル 3 - アクセント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59" autoAdjust="0"/>
    <p:restoredTop sz="95847" autoAdjust="0"/>
  </p:normalViewPr>
  <p:slideViewPr>
    <p:cSldViewPr snapToGrid="0">
      <p:cViewPr varScale="1">
        <p:scale>
          <a:sx n="75" d="100"/>
          <a:sy n="75" d="100"/>
        </p:scale>
        <p:origin x="220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heme" Target="theme/them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Shape 669"/>
          <p:cNvSpPr>
            <a:spLocks noGrp="1" noRot="1" noChangeAspect="1"/>
          </p:cNvSpPr>
          <p:nvPr>
            <p:ph type="sldImg"/>
          </p:nvPr>
        </p:nvSpPr>
        <p:spPr>
          <a:xfrm>
            <a:off x="115888" y="746125"/>
            <a:ext cx="6626225" cy="3727450"/>
          </a:xfrm>
          <a:prstGeom prst="rect">
            <a:avLst/>
          </a:prstGeom>
        </p:spPr>
        <p:txBody>
          <a:bodyPr lIns="91741" tIns="45871" rIns="91741" bIns="45871"/>
          <a:lstStyle/>
          <a:p>
            <a:endParaRPr/>
          </a:p>
        </p:txBody>
      </p:sp>
      <p:sp>
        <p:nvSpPr>
          <p:cNvPr id="670" name="Shape 670"/>
          <p:cNvSpPr>
            <a:spLocks noGrp="1"/>
          </p:cNvSpPr>
          <p:nvPr>
            <p:ph type="body" sz="quarter" idx="1"/>
          </p:nvPr>
        </p:nvSpPr>
        <p:spPr>
          <a:xfrm>
            <a:off x="914401" y="4724203"/>
            <a:ext cx="5029200" cy="4475559"/>
          </a:xfrm>
          <a:prstGeom prst="rect">
            <a:avLst/>
          </a:prstGeom>
        </p:spPr>
        <p:txBody>
          <a:bodyPr lIns="91741" tIns="45871" rIns="91741" bIns="45871"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游ゴシック"/>
      </a:defRPr>
    </a:lvl1pPr>
    <a:lvl2pPr indent="228600" latinLnBrk="0">
      <a:defRPr sz="1200">
        <a:latin typeface="+mj-lt"/>
        <a:ea typeface="+mj-ea"/>
        <a:cs typeface="+mj-cs"/>
        <a:sym typeface="游ゴシック"/>
      </a:defRPr>
    </a:lvl2pPr>
    <a:lvl3pPr indent="457200" latinLnBrk="0">
      <a:defRPr sz="1200">
        <a:latin typeface="+mj-lt"/>
        <a:ea typeface="+mj-ea"/>
        <a:cs typeface="+mj-cs"/>
        <a:sym typeface="游ゴシック"/>
      </a:defRPr>
    </a:lvl3pPr>
    <a:lvl4pPr indent="685800" latinLnBrk="0">
      <a:defRPr sz="1200">
        <a:latin typeface="+mj-lt"/>
        <a:ea typeface="+mj-ea"/>
        <a:cs typeface="+mj-cs"/>
        <a:sym typeface="游ゴシック"/>
      </a:defRPr>
    </a:lvl4pPr>
    <a:lvl5pPr indent="914400" latinLnBrk="0">
      <a:defRPr sz="1200">
        <a:latin typeface="+mj-lt"/>
        <a:ea typeface="+mj-ea"/>
        <a:cs typeface="+mj-cs"/>
        <a:sym typeface="游ゴシック"/>
      </a:defRPr>
    </a:lvl5pPr>
    <a:lvl6pPr indent="1143000" latinLnBrk="0">
      <a:defRPr sz="1200">
        <a:latin typeface="+mj-lt"/>
        <a:ea typeface="+mj-ea"/>
        <a:cs typeface="+mj-cs"/>
        <a:sym typeface="游ゴシック"/>
      </a:defRPr>
    </a:lvl6pPr>
    <a:lvl7pPr indent="1371600" latinLnBrk="0">
      <a:defRPr sz="1200">
        <a:latin typeface="+mj-lt"/>
        <a:ea typeface="+mj-ea"/>
        <a:cs typeface="+mj-cs"/>
        <a:sym typeface="游ゴシック"/>
      </a:defRPr>
    </a:lvl7pPr>
    <a:lvl8pPr indent="1600200" latinLnBrk="0">
      <a:defRPr sz="1200">
        <a:latin typeface="+mj-lt"/>
        <a:ea typeface="+mj-ea"/>
        <a:cs typeface="+mj-cs"/>
        <a:sym typeface="游ゴシック"/>
      </a:defRPr>
    </a:lvl8pPr>
    <a:lvl9pPr indent="1828800" latinLnBrk="0">
      <a:defRPr sz="1200">
        <a:latin typeface="+mj-lt"/>
        <a:ea typeface="+mj-ea"/>
        <a:cs typeface="+mj-cs"/>
        <a:sym typeface="游ゴシック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n_R_J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ten_R_J01.png" descr="ten_R_J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0948884" y="6291185"/>
            <a:ext cx="404917" cy="49545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en-US" altLang="ja-JP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図 6" descr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タイトルテキスト</a:t>
            </a:r>
          </a:p>
        </p:txBody>
      </p:sp>
      <p:sp>
        <p:nvSpPr>
          <p:cNvPr id="159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60" name="テキスト プレースホルダー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16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図 6" descr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タイトルテキスト</a:t>
            </a:r>
          </a:p>
        </p:txBody>
      </p:sp>
      <p:sp>
        <p:nvSpPr>
          <p:cNvPr id="170" name="図プレースホルダー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71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7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図 6" descr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81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8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図 6" descr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0" name="タイトルテキスト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t>タイトルテキスト</a:t>
            </a:r>
          </a:p>
        </p:txBody>
      </p:sp>
      <p:sp>
        <p:nvSpPr>
          <p:cNvPr id="191" name="本文レベル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9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01" name="タイトルテキスト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タイトルテキスト</a:t>
            </a:r>
          </a:p>
        </p:txBody>
      </p:sp>
      <p:sp>
        <p:nvSpPr>
          <p:cNvPr id="20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0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0551339" y="6291185"/>
            <a:ext cx="802462" cy="49545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r>
              <a:rPr lang="en-US" altLang="ja-JP" dirty="0"/>
              <a:t>/15</a:t>
            </a:r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213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1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0948884" y="6291185"/>
            <a:ext cx="404917" cy="495457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23" name="タイトルテキスト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タイトルテキスト</a:t>
            </a:r>
          </a:p>
        </p:txBody>
      </p:sp>
      <p:sp>
        <p:nvSpPr>
          <p:cNvPr id="224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25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235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3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246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47" name="テキスト プレースホルダー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24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258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n_G_G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ten_G_G01.png" descr="ten_G_G0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84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6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タイトルテキスト</a:t>
            </a:r>
          </a:p>
        </p:txBody>
      </p:sp>
      <p:sp>
        <p:nvSpPr>
          <p:cNvPr id="277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78" name="テキスト プレースホルダー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27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タイトルテキスト</a:t>
            </a:r>
          </a:p>
        </p:txBody>
      </p:sp>
      <p:sp>
        <p:nvSpPr>
          <p:cNvPr id="289" name="図プレースホルダー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290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29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301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0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図 9" descr="図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図 10" descr="図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5938" y="5979121"/>
            <a:ext cx="630008" cy="79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タイトルテキスト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t>タイトルテキスト</a:t>
            </a:r>
          </a:p>
        </p:txBody>
      </p:sp>
      <p:sp>
        <p:nvSpPr>
          <p:cNvPr id="312" name="本文レベル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1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21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タイトルテキスト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タイトルテキスト</a:t>
            </a:r>
          </a:p>
        </p:txBody>
      </p:sp>
      <p:sp>
        <p:nvSpPr>
          <p:cNvPr id="324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2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33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タイトルテキスト</a:t>
            </a:r>
          </a:p>
        </p:txBody>
      </p:sp>
      <p:sp>
        <p:nvSpPr>
          <p:cNvPr id="336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3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45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347" name="タイトルテキスト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タイトルテキスト</a:t>
            </a:r>
          </a:p>
        </p:txBody>
      </p:sp>
      <p:sp>
        <p:nvSpPr>
          <p:cNvPr id="348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4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57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タイトルテキスト</a:t>
            </a:r>
          </a:p>
        </p:txBody>
      </p:sp>
      <p:sp>
        <p:nvSpPr>
          <p:cNvPr id="360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6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69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 anchor="t"/>
          <a:lstStyle/>
          <a:p>
            <a:r>
              <a:t>タイトルテキスト</a:t>
            </a:r>
          </a:p>
        </p:txBody>
      </p:sp>
      <p:sp>
        <p:nvSpPr>
          <p:cNvPr id="37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373" name="テキスト プレースホルダー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374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タイトル スライドのコピー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タイトルテキスト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タイトルテキスト</a:t>
            </a:r>
          </a:p>
        </p:txBody>
      </p:sp>
      <p:sp>
        <p:nvSpPr>
          <p:cNvPr id="92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9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82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タイトルテキスト</a:t>
            </a:r>
          </a:p>
        </p:txBody>
      </p:sp>
      <p:sp>
        <p:nvSpPr>
          <p:cNvPr id="38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93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94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39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03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タイトルテキスト</a:t>
            </a:r>
          </a:p>
        </p:txBody>
      </p:sp>
      <p:sp>
        <p:nvSpPr>
          <p:cNvPr id="406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07" name="テキスト プレースホルダー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40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16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タイトルテキスト</a:t>
            </a:r>
          </a:p>
        </p:txBody>
      </p:sp>
      <p:sp>
        <p:nvSpPr>
          <p:cNvPr id="419" name="図プレースホルダー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420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2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29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0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431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anchor="t"/>
          <a:lstStyle/>
          <a:p>
            <a:r>
              <a:t>タイトルテキスト</a:t>
            </a:r>
          </a:p>
        </p:txBody>
      </p:sp>
      <p:sp>
        <p:nvSpPr>
          <p:cNvPr id="432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33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41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2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443" name="タイトルテキスト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 anchor="t"/>
          <a:lstStyle/>
          <a:p>
            <a:r>
              <a:t>タイトルテキスト</a:t>
            </a:r>
          </a:p>
        </p:txBody>
      </p:sp>
      <p:sp>
        <p:nvSpPr>
          <p:cNvPr id="444" name="本文レベル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4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リード文あ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53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4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455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518635" y="914496"/>
            <a:ext cx="11165935" cy="1486758"/>
          </a:xfrm>
          <a:prstGeom prst="rect">
            <a:avLst/>
          </a:prstGeom>
          <a:solidFill>
            <a:srgbClr val="EFEFEF"/>
          </a:solidFill>
        </p:spPr>
        <p:txBody>
          <a:bodyPr lIns="144000" tIns="144000" rIns="144000" bIns="144000"/>
          <a:lstStyle>
            <a:lvl1pPr>
              <a:defRPr sz="1400" b="1"/>
            </a:lvl1pPr>
            <a:lvl2pPr marL="590550" indent="-133350">
              <a:defRPr sz="1400" b="1"/>
            </a:lvl2pPr>
            <a:lvl3pPr marL="1074419" indent="-160019">
              <a:defRPr sz="1400" b="1"/>
            </a:lvl3pPr>
            <a:lvl4pPr marL="1549400" indent="-177800">
              <a:defRPr sz="1400" b="1"/>
            </a:lvl4pPr>
            <a:lvl5pPr marL="2006600" indent="-177800">
              <a:defRPr sz="1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56" name="タイトルテキスト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anchor="t"/>
          <a:lstStyle/>
          <a:p>
            <a:r>
              <a:t>タイトルテキスト</a:t>
            </a:r>
          </a:p>
        </p:txBody>
      </p:sp>
      <p:sp>
        <p:nvSpPr>
          <p:cNvPr id="45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558472" y="6692584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800">
                <a:solidFill>
                  <a:srgbClr val="26262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65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タイトルテキスト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anchor="t"/>
          <a:lstStyle/>
          <a:p>
            <a:r>
              <a:t>タイトルテキスト</a:t>
            </a:r>
          </a:p>
        </p:txBody>
      </p:sp>
      <p:sp>
        <p:nvSpPr>
          <p:cNvPr id="468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558473" y="6692584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800">
                <a:solidFill>
                  <a:srgbClr val="26262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ユーザー設定レイアウ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76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本文レベル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1" cy="4351338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47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639709" y="6537859"/>
            <a:ext cx="217151" cy="218441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準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87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489" name="タイトルテキスト"/>
          <p:cNvSpPr txBox="1">
            <a:spLocks noGrp="1"/>
          </p:cNvSpPr>
          <p:nvPr>
            <p:ph type="title"/>
          </p:nvPr>
        </p:nvSpPr>
        <p:spPr>
          <a:xfrm>
            <a:off x="246736" y="235781"/>
            <a:ext cx="11699083" cy="559000"/>
          </a:xfrm>
          <a:prstGeom prst="rect">
            <a:avLst/>
          </a:prstGeom>
        </p:spPr>
        <p:txBody>
          <a:bodyPr anchor="t"/>
          <a:lstStyle>
            <a:lvl1pPr>
              <a:defRPr sz="2300" b="1">
                <a:latin typeface="Meiryo UI"/>
                <a:ea typeface="Meiryo UI"/>
                <a:cs typeface="Meiryo UI"/>
                <a:sym typeface="Meiryo UI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490" name="本文レベル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47130" y="6309321"/>
            <a:ext cx="11565197" cy="2041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000">
                <a:latin typeface="Meiryo UI"/>
                <a:ea typeface="Meiryo UI"/>
                <a:cs typeface="Meiryo UI"/>
                <a:sym typeface="Meiryo UI"/>
              </a:defRPr>
            </a:lvl1pPr>
            <a:lvl2pPr marL="552450" indent="-95250">
              <a:spcBef>
                <a:spcPts val="0"/>
              </a:spcBef>
              <a:buFontTx/>
              <a:defRPr sz="1000">
                <a:latin typeface="Meiryo UI"/>
                <a:ea typeface="Meiryo UI"/>
                <a:cs typeface="Meiryo UI"/>
                <a:sym typeface="Meiryo UI"/>
              </a:defRPr>
            </a:lvl2pPr>
            <a:lvl3pPr marL="1028700" indent="-114300">
              <a:spcBef>
                <a:spcPts val="0"/>
              </a:spcBef>
              <a:buFontTx/>
              <a:defRPr sz="1000">
                <a:latin typeface="Meiryo UI"/>
                <a:ea typeface="Meiryo UI"/>
                <a:cs typeface="Meiryo UI"/>
                <a:sym typeface="Meiryo UI"/>
              </a:defRPr>
            </a:lvl3pPr>
            <a:lvl4pPr marL="1498600" indent="-127000">
              <a:spcBef>
                <a:spcPts val="0"/>
              </a:spcBef>
              <a:buFontTx/>
              <a:defRPr sz="1000">
                <a:latin typeface="Meiryo UI"/>
                <a:ea typeface="Meiryo UI"/>
                <a:cs typeface="Meiryo UI"/>
                <a:sym typeface="Meiryo UI"/>
              </a:defRPr>
            </a:lvl4pPr>
            <a:lvl5pPr marL="1955800" indent="-127000">
              <a:spcBef>
                <a:spcPts val="0"/>
              </a:spcBef>
              <a:buFontTx/>
              <a:defRPr sz="1000">
                <a:latin typeface="Meiryo UI"/>
                <a:ea typeface="Meiryo UI"/>
                <a:cs typeface="Meiryo UI"/>
                <a:sym typeface="Meiryo UI"/>
              </a:defRPr>
            </a:lvl5pPr>
          </a:lstStyle>
          <a:p>
            <a:r>
              <a:t>（資料）●●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91" name="テキスト プレースホルダー 9"/>
          <p:cNvSpPr>
            <a:spLocks noGrp="1"/>
          </p:cNvSpPr>
          <p:nvPr>
            <p:ph type="body" sz="quarter" idx="21" hasCustomPrompt="1"/>
          </p:nvPr>
        </p:nvSpPr>
        <p:spPr>
          <a:xfrm>
            <a:off x="247134" y="3104969"/>
            <a:ext cx="1816205" cy="38908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900">
                <a:latin typeface="Meiryo UI"/>
                <a:ea typeface="Meiryo UI"/>
                <a:cs typeface="Meiryo UI"/>
                <a:sym typeface="Meiryo UI"/>
              </a:defRPr>
            </a:lvl1pPr>
          </a:lstStyle>
          <a:p>
            <a:r>
              <a:t>説明文（20pt）</a:t>
            </a:r>
          </a:p>
        </p:txBody>
      </p:sp>
      <p:sp>
        <p:nvSpPr>
          <p:cNvPr id="492" name="テキスト プレースホルダー 9"/>
          <p:cNvSpPr>
            <a:spLocks noGrp="1"/>
          </p:cNvSpPr>
          <p:nvPr>
            <p:ph type="body" sz="quarter" idx="22" hasCustomPrompt="1"/>
          </p:nvPr>
        </p:nvSpPr>
        <p:spPr>
          <a:xfrm>
            <a:off x="246736" y="3769295"/>
            <a:ext cx="1274390" cy="2722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300">
                <a:latin typeface="Meiryo UI"/>
                <a:ea typeface="Meiryo UI"/>
                <a:cs typeface="Meiryo UI"/>
                <a:sym typeface="Meiryo UI"/>
              </a:defRPr>
            </a:lvl1pPr>
          </a:lstStyle>
          <a:p>
            <a:r>
              <a:t>説明文（14pt）</a:t>
            </a:r>
          </a:p>
        </p:txBody>
      </p:sp>
      <p:sp>
        <p:nvSpPr>
          <p:cNvPr id="493" name="テキスト プレースホルダー 9"/>
          <p:cNvSpPr>
            <a:spLocks noGrp="1"/>
          </p:cNvSpPr>
          <p:nvPr>
            <p:ph type="body" sz="quarter" idx="23" hasCustomPrompt="1"/>
          </p:nvPr>
        </p:nvSpPr>
        <p:spPr>
          <a:xfrm>
            <a:off x="246735" y="4365104"/>
            <a:ext cx="1078821" cy="2041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 sz="1000">
                <a:latin typeface="Meiryo UI"/>
                <a:ea typeface="Meiryo UI"/>
                <a:cs typeface="Meiryo UI"/>
                <a:sym typeface="Meiryo UI"/>
              </a:defRPr>
            </a:lvl1pPr>
          </a:lstStyle>
          <a:p>
            <a:r>
              <a:t>説明文（10.5pt）</a:t>
            </a:r>
          </a:p>
        </p:txBody>
      </p:sp>
      <p:sp>
        <p:nvSpPr>
          <p:cNvPr id="494" name="テキスト プレースホルダー 11"/>
          <p:cNvSpPr>
            <a:spLocks noGrp="1"/>
          </p:cNvSpPr>
          <p:nvPr>
            <p:ph type="body" sz="quarter" idx="24"/>
          </p:nvPr>
        </p:nvSpPr>
        <p:spPr>
          <a:xfrm>
            <a:off x="246187" y="764705"/>
            <a:ext cx="11699631" cy="607191"/>
          </a:xfrm>
          <a:prstGeom prst="rect">
            <a:avLst/>
          </a:prstGeom>
          <a:solidFill>
            <a:srgbClr val="99D6EC"/>
          </a:solidFill>
        </p:spPr>
        <p:txBody>
          <a:bodyPr lIns="107999" tIns="107999" rIns="107999" bIns="107999"/>
          <a:lstStyle/>
          <a:p>
            <a:pPr marL="251786" indent="-251786">
              <a:spcBef>
                <a:spcPts val="500"/>
              </a:spcBef>
              <a:buClr>
                <a:srgbClr val="002060"/>
              </a:buClr>
              <a:buFontTx/>
              <a:buChar char="●"/>
              <a:defRPr sz="1900">
                <a:latin typeface="Meiryo UI"/>
                <a:ea typeface="Meiryo UI"/>
                <a:cs typeface="Meiryo UI"/>
                <a:sym typeface="Meiryo UI"/>
              </a:defRPr>
            </a:pPr>
            <a:endParaRPr/>
          </a:p>
        </p:txBody>
      </p:sp>
      <p:sp>
        <p:nvSpPr>
          <p:cNvPr id="49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01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0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03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4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タイトルテキスト"/>
          <p:cNvSpPr txBox="1">
            <a:spLocks noGrp="1"/>
          </p:cNvSpPr>
          <p:nvPr>
            <p:ph type="title"/>
          </p:nvPr>
        </p:nvSpPr>
        <p:spPr>
          <a:xfrm>
            <a:off x="382129" y="75863"/>
            <a:ext cx="10237047" cy="48175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latin typeface="Meiryo UI"/>
                <a:ea typeface="Meiryo UI"/>
                <a:cs typeface="Meiryo UI"/>
                <a:sym typeface="Meiryo UI"/>
              </a:defRPr>
            </a:lvl1pPr>
          </a:lstStyle>
          <a:p>
            <a:r>
              <a:t>タイトルテキスト</a:t>
            </a:r>
          </a:p>
        </p:txBody>
      </p:sp>
      <p:sp>
        <p:nvSpPr>
          <p:cNvPr id="506" name="フッター プレースホルダー 1"/>
          <p:cNvSpPr txBox="1"/>
          <p:nvPr/>
        </p:nvSpPr>
        <p:spPr>
          <a:xfrm>
            <a:off x="2799319" y="6635232"/>
            <a:ext cx="7093619" cy="243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>
            <a:spAutoFit/>
          </a:bodyPr>
          <a:lstStyle/>
          <a:p>
            <a:pPr algn="ctr" defTabSz="914406">
              <a:defRPr sz="1000">
                <a:solidFill>
                  <a:srgbClr val="FFFFFF"/>
                </a:solidFill>
                <a:latin typeface="Meiryo UI"/>
                <a:ea typeface="Meiryo UI"/>
                <a:cs typeface="Meiryo UI"/>
                <a:sym typeface="Meiryo UI"/>
              </a:defRPr>
            </a:pPr>
            <a:r>
              <a:t>©Copyright Japan Association for the 2025 World Exposition, All rights reserved.</a:t>
            </a:r>
          </a:p>
        </p:txBody>
      </p:sp>
      <p:sp>
        <p:nvSpPr>
          <p:cNvPr id="507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678182" y="6609160"/>
            <a:ext cx="273657" cy="269241"/>
          </a:xfrm>
          <a:prstGeom prst="rect">
            <a:avLst/>
          </a:prstGeom>
        </p:spPr>
        <p:txBody>
          <a:bodyPr anchor="t"/>
          <a:lstStyle>
            <a:lvl1pPr algn="ctr" defTabSz="914406">
              <a:lnSpc>
                <a:spcPct val="100000"/>
              </a:lnSpc>
              <a:defRPr>
                <a:solidFill>
                  <a:srgbClr val="FFFFFF"/>
                </a:solidFill>
                <a:latin typeface="Meiryo UI"/>
                <a:ea typeface="Meiryo UI"/>
                <a:cs typeface="Meiryo UI"/>
                <a:sym typeface="Meiryo U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508" name="図 4" descr="図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859" y="0"/>
            <a:ext cx="1562117" cy="6400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16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17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518" name="タイトルテキスト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71" cy="1271"/>
          </a:xfrm>
          <a:prstGeom prst="rect">
            <a:avLst/>
          </a:prstGeom>
        </p:spPr>
        <p:txBody>
          <a:bodyPr anchor="t"/>
          <a:lstStyle/>
          <a:p>
            <a:r>
              <a:t>タイトルテキスト</a:t>
            </a:r>
          </a:p>
        </p:txBody>
      </p:sp>
      <p:sp>
        <p:nvSpPr>
          <p:cNvPr id="519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1558473" y="6692584"/>
            <a:ext cx="127001" cy="127001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800">
                <a:solidFill>
                  <a:srgbClr val="26262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標準デザイ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直線コネクタ 10"/>
          <p:cNvSpPr/>
          <p:nvPr/>
        </p:nvSpPr>
        <p:spPr>
          <a:xfrm>
            <a:off x="353290" y="660509"/>
            <a:ext cx="11506615" cy="1"/>
          </a:xfrm>
          <a:prstGeom prst="line">
            <a:avLst/>
          </a:prstGeom>
          <a:ln w="25400">
            <a:solidFill>
              <a:srgbClr val="D2D7DA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27" name="図 8" descr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95" y="5922109"/>
            <a:ext cx="630008" cy="7993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図 3" descr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160" y="69756"/>
            <a:ext cx="1643099" cy="525438"/>
          </a:xfrm>
          <a:prstGeom prst="rect">
            <a:avLst/>
          </a:prstGeom>
          <a:ln w="12700">
            <a:miter lim="400000"/>
          </a:ln>
        </p:spPr>
      </p:pic>
      <p:sp>
        <p:nvSpPr>
          <p:cNvPr id="529" name="タイトルテキスト"/>
          <p:cNvSpPr txBox="1">
            <a:spLocks noGrp="1"/>
          </p:cNvSpPr>
          <p:nvPr>
            <p:ph type="title"/>
          </p:nvPr>
        </p:nvSpPr>
        <p:spPr>
          <a:xfrm>
            <a:off x="607220" y="91531"/>
            <a:ext cx="10977563" cy="473730"/>
          </a:xfrm>
          <a:prstGeom prst="rect">
            <a:avLst/>
          </a:prstGeom>
        </p:spPr>
        <p:txBody>
          <a:bodyPr anchor="t"/>
          <a:lstStyle>
            <a:lvl1pPr marR="32331" indent="3552" defTabSz="511497"/>
          </a:lstStyle>
          <a:p>
            <a:r>
              <a:t>タイトルテキスト</a:t>
            </a:r>
          </a:p>
        </p:txBody>
      </p:sp>
      <p:sp>
        <p:nvSpPr>
          <p:cNvPr id="530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495496" y="2856177"/>
            <a:ext cx="11201008" cy="1241891"/>
          </a:xfrm>
          <a:prstGeom prst="rect">
            <a:avLst/>
          </a:prstGeom>
        </p:spPr>
        <p:txBody>
          <a:bodyPr/>
          <a:lstStyle>
            <a:lvl1pPr marL="107004" marR="32331" defTabSz="511497">
              <a:spcBef>
                <a:spcPts val="600"/>
              </a:spcBef>
              <a:buClr>
                <a:srgbClr val="000000"/>
              </a:buClr>
            </a:lvl1pPr>
            <a:lvl2pPr marL="242787" marR="32331" defTabSz="511497">
              <a:spcBef>
                <a:spcPts val="600"/>
              </a:spcBef>
              <a:buClr>
                <a:srgbClr val="000000"/>
              </a:buClr>
            </a:lvl2pPr>
            <a:lvl3pPr marL="408018" marR="32331" indent="-320040" defTabSz="511497">
              <a:spcBef>
                <a:spcPts val="600"/>
              </a:spcBef>
              <a:buClr>
                <a:srgbClr val="000000"/>
              </a:buClr>
            </a:lvl3pPr>
            <a:lvl4pPr marL="571453" marR="32331" defTabSz="511497">
              <a:spcBef>
                <a:spcPts val="600"/>
              </a:spcBef>
              <a:buClr>
                <a:srgbClr val="000000"/>
              </a:buClr>
            </a:lvl4pPr>
            <a:lvl5pPr marL="699329" marR="32331" defTabSz="511497">
              <a:spcBef>
                <a:spcPts val="600"/>
              </a:spcBef>
              <a:buClr>
                <a:srgbClr val="000000"/>
              </a:buCl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31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0013029" y="6245200"/>
            <a:ext cx="358413" cy="370841"/>
          </a:xfrm>
          <a:prstGeom prst="rect">
            <a:avLst/>
          </a:prstGeom>
        </p:spPr>
        <p:txBody>
          <a:bodyPr anchor="t"/>
          <a:lstStyle>
            <a:lvl1pPr algn="l" defTabSz="326791">
              <a:lnSpc>
                <a:spcPct val="100000"/>
              </a:lnSpc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4" name="四角形: 角を丸くする 21"/>
          <p:cNvGrpSpPr/>
          <p:nvPr/>
        </p:nvGrpSpPr>
        <p:grpSpPr>
          <a:xfrm>
            <a:off x="10489456" y="126589"/>
            <a:ext cx="1567588" cy="365126"/>
            <a:chOff x="0" y="0"/>
            <a:chExt cx="1567586" cy="365125"/>
          </a:xfrm>
        </p:grpSpPr>
        <p:sp>
          <p:nvSpPr>
            <p:cNvPr id="562" name="角丸四角形"/>
            <p:cNvSpPr/>
            <p:nvPr/>
          </p:nvSpPr>
          <p:spPr>
            <a:xfrm>
              <a:off x="0" y="0"/>
              <a:ext cx="1567587" cy="365125"/>
            </a:xfrm>
            <a:prstGeom prst="roundRect">
              <a:avLst>
                <a:gd name="adj" fmla="val 50000"/>
              </a:avLst>
            </a:prstGeom>
            <a:solidFill>
              <a:srgbClr val="E6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pPr>
              <a:endParaRPr/>
            </a:p>
          </p:txBody>
        </p:sp>
        <p:sp>
          <p:nvSpPr>
            <p:cNvPr id="563" name="関係者のみ閲覧可"/>
            <p:cNvSpPr txBox="1"/>
            <p:nvPr/>
          </p:nvSpPr>
          <p:spPr>
            <a:xfrm>
              <a:off x="99190" y="60642"/>
              <a:ext cx="1369207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lvl1pPr>
            </a:lstStyle>
            <a:p>
              <a:r>
                <a:t>関係者のみ閲覧可</a:t>
              </a:r>
            </a:p>
          </p:txBody>
        </p:sp>
      </p:grpSp>
      <p:sp>
        <p:nvSpPr>
          <p:cNvPr id="565" name="タイトルテキスト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タイトルテキスト</a:t>
            </a:r>
          </a:p>
        </p:txBody>
      </p:sp>
      <p:sp>
        <p:nvSpPr>
          <p:cNvPr id="566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67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四角形: 角を丸くする 21"/>
          <p:cNvGrpSpPr/>
          <p:nvPr/>
        </p:nvGrpSpPr>
        <p:grpSpPr>
          <a:xfrm>
            <a:off x="10489456" y="126589"/>
            <a:ext cx="1567588" cy="365126"/>
            <a:chOff x="0" y="0"/>
            <a:chExt cx="1567586" cy="365125"/>
          </a:xfrm>
        </p:grpSpPr>
        <p:sp>
          <p:nvSpPr>
            <p:cNvPr id="574" name="角丸四角形"/>
            <p:cNvSpPr/>
            <p:nvPr/>
          </p:nvSpPr>
          <p:spPr>
            <a:xfrm>
              <a:off x="0" y="0"/>
              <a:ext cx="1567587" cy="365125"/>
            </a:xfrm>
            <a:prstGeom prst="roundRect">
              <a:avLst>
                <a:gd name="adj" fmla="val 50000"/>
              </a:avLst>
            </a:prstGeom>
            <a:solidFill>
              <a:srgbClr val="E6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pPr>
              <a:endParaRPr/>
            </a:p>
          </p:txBody>
        </p:sp>
        <p:sp>
          <p:nvSpPr>
            <p:cNvPr id="575" name="関係者のみ閲覧可"/>
            <p:cNvSpPr txBox="1"/>
            <p:nvPr/>
          </p:nvSpPr>
          <p:spPr>
            <a:xfrm>
              <a:off x="99190" y="60642"/>
              <a:ext cx="1369207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lvl1pPr>
            </a:lstStyle>
            <a:p>
              <a:r>
                <a:t>関係者のみ閲覧可</a:t>
              </a:r>
            </a:p>
          </p:txBody>
        </p:sp>
      </p:grpSp>
      <p:sp>
        <p:nvSpPr>
          <p:cNvPr id="577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78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7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8" name="四角形: 角を丸くする 21"/>
          <p:cNvGrpSpPr/>
          <p:nvPr/>
        </p:nvGrpSpPr>
        <p:grpSpPr>
          <a:xfrm>
            <a:off x="10489456" y="126589"/>
            <a:ext cx="1567588" cy="365126"/>
            <a:chOff x="0" y="0"/>
            <a:chExt cx="1567586" cy="365125"/>
          </a:xfrm>
        </p:grpSpPr>
        <p:sp>
          <p:nvSpPr>
            <p:cNvPr id="586" name="角丸四角形"/>
            <p:cNvSpPr/>
            <p:nvPr/>
          </p:nvSpPr>
          <p:spPr>
            <a:xfrm>
              <a:off x="0" y="0"/>
              <a:ext cx="1567587" cy="365125"/>
            </a:xfrm>
            <a:prstGeom prst="roundRect">
              <a:avLst>
                <a:gd name="adj" fmla="val 50000"/>
              </a:avLst>
            </a:prstGeom>
            <a:solidFill>
              <a:srgbClr val="E6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pPr>
              <a:endParaRPr/>
            </a:p>
          </p:txBody>
        </p:sp>
        <p:sp>
          <p:nvSpPr>
            <p:cNvPr id="587" name="関係者のみ閲覧可"/>
            <p:cNvSpPr txBox="1"/>
            <p:nvPr/>
          </p:nvSpPr>
          <p:spPr>
            <a:xfrm>
              <a:off x="99190" y="60642"/>
              <a:ext cx="1369207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lvl1pPr>
            </a:lstStyle>
            <a:p>
              <a:r>
                <a:t>関係者のみ閲覧可</a:t>
              </a:r>
            </a:p>
          </p:txBody>
        </p:sp>
      </p:grpSp>
      <p:sp>
        <p:nvSpPr>
          <p:cNvPr id="589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590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91" name="テキスト プレースホルダー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9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1" name="四角形: 角を丸くする 21"/>
          <p:cNvGrpSpPr/>
          <p:nvPr/>
        </p:nvGrpSpPr>
        <p:grpSpPr>
          <a:xfrm>
            <a:off x="10489456" y="126589"/>
            <a:ext cx="1567588" cy="365126"/>
            <a:chOff x="0" y="0"/>
            <a:chExt cx="1567586" cy="365125"/>
          </a:xfrm>
        </p:grpSpPr>
        <p:sp>
          <p:nvSpPr>
            <p:cNvPr id="599" name="角丸四角形"/>
            <p:cNvSpPr/>
            <p:nvPr/>
          </p:nvSpPr>
          <p:spPr>
            <a:xfrm>
              <a:off x="0" y="0"/>
              <a:ext cx="1567587" cy="365125"/>
            </a:xfrm>
            <a:prstGeom prst="roundRect">
              <a:avLst>
                <a:gd name="adj" fmla="val 50000"/>
              </a:avLst>
            </a:prstGeom>
            <a:solidFill>
              <a:srgbClr val="E6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pPr>
              <a:endParaRPr/>
            </a:p>
          </p:txBody>
        </p:sp>
        <p:sp>
          <p:nvSpPr>
            <p:cNvPr id="600" name="関係者のみ閲覧可"/>
            <p:cNvSpPr txBox="1"/>
            <p:nvPr/>
          </p:nvSpPr>
          <p:spPr>
            <a:xfrm>
              <a:off x="99190" y="60642"/>
              <a:ext cx="1369207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lvl1pPr>
            </a:lstStyle>
            <a:p>
              <a:r>
                <a:t>関係者のみ閲覧可</a:t>
              </a:r>
            </a:p>
          </p:txBody>
        </p:sp>
      </p:grpSp>
      <p:sp>
        <p:nvSpPr>
          <p:cNvPr id="602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60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四角形: 角を丸くする 21"/>
          <p:cNvGrpSpPr/>
          <p:nvPr/>
        </p:nvGrpSpPr>
        <p:grpSpPr>
          <a:xfrm>
            <a:off x="10489456" y="126589"/>
            <a:ext cx="1567588" cy="365126"/>
            <a:chOff x="0" y="0"/>
            <a:chExt cx="1567586" cy="365125"/>
          </a:xfrm>
        </p:grpSpPr>
        <p:sp>
          <p:nvSpPr>
            <p:cNvPr id="620" name="角丸四角形"/>
            <p:cNvSpPr/>
            <p:nvPr/>
          </p:nvSpPr>
          <p:spPr>
            <a:xfrm>
              <a:off x="0" y="0"/>
              <a:ext cx="1567587" cy="365125"/>
            </a:xfrm>
            <a:prstGeom prst="roundRect">
              <a:avLst>
                <a:gd name="adj" fmla="val 50000"/>
              </a:avLst>
            </a:prstGeom>
            <a:solidFill>
              <a:srgbClr val="E6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pPr>
              <a:endParaRPr/>
            </a:p>
          </p:txBody>
        </p:sp>
        <p:sp>
          <p:nvSpPr>
            <p:cNvPr id="621" name="関係者のみ閲覧可"/>
            <p:cNvSpPr txBox="1"/>
            <p:nvPr/>
          </p:nvSpPr>
          <p:spPr>
            <a:xfrm>
              <a:off x="99190" y="60642"/>
              <a:ext cx="1369207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lvl1pPr>
            </a:lstStyle>
            <a:p>
              <a:r>
                <a:t>関係者のみ閲覧可</a:t>
              </a:r>
            </a:p>
          </p:txBody>
        </p:sp>
      </p:grpSp>
      <p:sp>
        <p:nvSpPr>
          <p:cNvPr id="623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タイトルテキスト</a:t>
            </a:r>
          </a:p>
        </p:txBody>
      </p:sp>
      <p:sp>
        <p:nvSpPr>
          <p:cNvPr id="624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25" name="テキスト プレースホルダー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626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5" name="四角形: 角を丸くする 21"/>
          <p:cNvGrpSpPr/>
          <p:nvPr/>
        </p:nvGrpSpPr>
        <p:grpSpPr>
          <a:xfrm>
            <a:off x="10489456" y="126589"/>
            <a:ext cx="1567588" cy="365126"/>
            <a:chOff x="0" y="0"/>
            <a:chExt cx="1567586" cy="365125"/>
          </a:xfrm>
        </p:grpSpPr>
        <p:sp>
          <p:nvSpPr>
            <p:cNvPr id="633" name="角丸四角形"/>
            <p:cNvSpPr/>
            <p:nvPr/>
          </p:nvSpPr>
          <p:spPr>
            <a:xfrm>
              <a:off x="0" y="0"/>
              <a:ext cx="1567587" cy="365125"/>
            </a:xfrm>
            <a:prstGeom prst="roundRect">
              <a:avLst>
                <a:gd name="adj" fmla="val 50000"/>
              </a:avLst>
            </a:prstGeom>
            <a:solidFill>
              <a:srgbClr val="E6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pPr>
              <a:endParaRPr/>
            </a:p>
          </p:txBody>
        </p:sp>
        <p:sp>
          <p:nvSpPr>
            <p:cNvPr id="634" name="関係者のみ閲覧可"/>
            <p:cNvSpPr txBox="1"/>
            <p:nvPr/>
          </p:nvSpPr>
          <p:spPr>
            <a:xfrm>
              <a:off x="99190" y="60642"/>
              <a:ext cx="1369207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lvl1pPr>
            </a:lstStyle>
            <a:p>
              <a:r>
                <a:t>関係者のみ閲覧可</a:t>
              </a:r>
            </a:p>
          </p:txBody>
        </p:sp>
      </p:grpSp>
      <p:sp>
        <p:nvSpPr>
          <p:cNvPr id="636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タイトルテキスト</a:t>
            </a:r>
          </a:p>
        </p:txBody>
      </p:sp>
      <p:sp>
        <p:nvSpPr>
          <p:cNvPr id="637" name="図プレースホルダー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38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39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8" name="四角形: 角を丸くする 21"/>
          <p:cNvGrpSpPr/>
          <p:nvPr/>
        </p:nvGrpSpPr>
        <p:grpSpPr>
          <a:xfrm>
            <a:off x="10489456" y="126589"/>
            <a:ext cx="1567588" cy="365126"/>
            <a:chOff x="0" y="0"/>
            <a:chExt cx="1567586" cy="365125"/>
          </a:xfrm>
        </p:grpSpPr>
        <p:sp>
          <p:nvSpPr>
            <p:cNvPr id="646" name="角丸四角形"/>
            <p:cNvSpPr/>
            <p:nvPr/>
          </p:nvSpPr>
          <p:spPr>
            <a:xfrm>
              <a:off x="0" y="0"/>
              <a:ext cx="1567587" cy="365125"/>
            </a:xfrm>
            <a:prstGeom prst="roundRect">
              <a:avLst>
                <a:gd name="adj" fmla="val 50000"/>
              </a:avLst>
            </a:prstGeom>
            <a:solidFill>
              <a:srgbClr val="E6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pPr>
              <a:endParaRPr/>
            </a:p>
          </p:txBody>
        </p:sp>
        <p:sp>
          <p:nvSpPr>
            <p:cNvPr id="647" name="関係者のみ閲覧可"/>
            <p:cNvSpPr txBox="1"/>
            <p:nvPr/>
          </p:nvSpPr>
          <p:spPr>
            <a:xfrm>
              <a:off x="99190" y="60642"/>
              <a:ext cx="1369207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lvl1pPr>
            </a:lstStyle>
            <a:p>
              <a:r>
                <a:t>関係者のみ閲覧可</a:t>
              </a:r>
            </a:p>
          </p:txBody>
        </p:sp>
      </p:grpSp>
      <p:sp>
        <p:nvSpPr>
          <p:cNvPr id="649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650" name="本文レベル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eaVert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51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図 6" descr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0" name="タイトルテキスト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タイトルテキスト</a:t>
            </a:r>
          </a:p>
        </p:txBody>
      </p:sp>
      <p:sp>
        <p:nvSpPr>
          <p:cNvPr id="111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1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四角形: 角を丸くする 21"/>
          <p:cNvGrpSpPr/>
          <p:nvPr/>
        </p:nvGrpSpPr>
        <p:grpSpPr>
          <a:xfrm>
            <a:off x="10489456" y="126589"/>
            <a:ext cx="1567588" cy="365126"/>
            <a:chOff x="0" y="0"/>
            <a:chExt cx="1567586" cy="365125"/>
          </a:xfrm>
        </p:grpSpPr>
        <p:sp>
          <p:nvSpPr>
            <p:cNvPr id="658" name="角丸四角形"/>
            <p:cNvSpPr/>
            <p:nvPr/>
          </p:nvSpPr>
          <p:spPr>
            <a:xfrm>
              <a:off x="0" y="0"/>
              <a:ext cx="1567587" cy="365125"/>
            </a:xfrm>
            <a:prstGeom prst="roundRect">
              <a:avLst>
                <a:gd name="adj" fmla="val 50000"/>
              </a:avLst>
            </a:prstGeom>
            <a:solidFill>
              <a:srgbClr val="E6001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pPr>
              <a:endParaRPr/>
            </a:p>
          </p:txBody>
        </p:sp>
        <p:sp>
          <p:nvSpPr>
            <p:cNvPr id="659" name="関係者のみ閲覧可"/>
            <p:cNvSpPr txBox="1"/>
            <p:nvPr/>
          </p:nvSpPr>
          <p:spPr>
            <a:xfrm>
              <a:off x="99190" y="60642"/>
              <a:ext cx="1369207" cy="243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 b="1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游ゴシック"/>
                </a:defRPr>
              </a:lvl1pPr>
            </a:lstStyle>
            <a:p>
              <a:r>
                <a:t>関係者のみ閲覧可</a:t>
              </a:r>
            </a:p>
          </p:txBody>
        </p:sp>
      </p:grpSp>
      <p:sp>
        <p:nvSpPr>
          <p:cNvPr id="661" name="タイトルテキスト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t>タイトルテキスト</a:t>
            </a:r>
          </a:p>
        </p:txBody>
      </p:sp>
      <p:sp>
        <p:nvSpPr>
          <p:cNvPr id="662" name="本文レベル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66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2C2C-3CD8-458F-87A9-37791F45101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10948884" y="6261915"/>
            <a:ext cx="404917" cy="553998"/>
          </a:xfrm>
        </p:spPr>
        <p:txBody>
          <a:bodyPr/>
          <a:lstStyle/>
          <a:p>
            <a:fld id="{75A2F583-1012-4CBB-8843-F2D133ABA3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53186"/>
      </p:ext>
    </p:extLst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4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62C2C-3CD8-458F-87A9-37791F451018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2026/2/18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948884" y="6261915"/>
            <a:ext cx="404917" cy="553998"/>
          </a:xfrm>
        </p:spPr>
        <p:txBody>
          <a:bodyPr/>
          <a:lstStyle/>
          <a:p>
            <a:fld id="{75A2F583-1012-4CBB-8843-F2D133ABA395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337286"/>
      </p:ext>
    </p:extLst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4FA44-46C5-45CF-A1F6-DDB28EDDD0CC}" type="datetimeFigureOut">
              <a:rPr kumimoji="1" lang="ja-JP" altLang="en-US" smtClean="0"/>
              <a:t>2026/2/18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0948884" y="6261915"/>
            <a:ext cx="404917" cy="553998"/>
          </a:xfrm>
        </p:spPr>
        <p:txBody>
          <a:bodyPr/>
          <a:lstStyle/>
          <a:p>
            <a:fld id="{D3518B21-8B46-4D5B-A51D-5635EA7D41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015467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図 6" descr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21" name="本文レベル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2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図 6" descr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タイトルテキスト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31" name="本文レベル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132" name="テキスト プレースホルダー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33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図 6" descr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タイトルテキスト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タイトルテキスト</a:t>
            </a:r>
          </a:p>
        </p:txBody>
      </p:sp>
      <p:sp>
        <p:nvSpPr>
          <p:cNvPr id="142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図 6" descr="図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スライド番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6" descr="図 6"/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タイトルテキスト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タイトルテキスト</a:t>
            </a:r>
          </a:p>
        </p:txBody>
      </p:sp>
      <p:sp>
        <p:nvSpPr>
          <p:cNvPr id="4" name="本文レベル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本文レベル1</a:t>
            </a:r>
          </a:p>
          <a:p>
            <a:pPr lvl="1"/>
            <a:r>
              <a:t>本文レベル2</a:t>
            </a:r>
          </a:p>
          <a:p>
            <a:pPr lvl="2"/>
            <a:r>
              <a:t>本文レベル3</a:t>
            </a:r>
          </a:p>
          <a:p>
            <a:pPr lvl="3"/>
            <a:r>
              <a:t>本文レベル4</a:t>
            </a:r>
          </a:p>
          <a:p>
            <a:pPr lvl="4"/>
            <a:r>
              <a:t>本文レベル5</a:t>
            </a:r>
          </a:p>
        </p:txBody>
      </p:sp>
      <p:sp>
        <p:nvSpPr>
          <p:cNvPr id="5" name="スライド番号"/>
          <p:cNvSpPr txBox="1">
            <a:spLocks noGrp="1"/>
          </p:cNvSpPr>
          <p:nvPr>
            <p:ph type="sldNum" sz="quarter" idx="2"/>
          </p:nvPr>
        </p:nvSpPr>
        <p:spPr>
          <a:xfrm>
            <a:off x="10551339" y="6291185"/>
            <a:ext cx="802462" cy="49545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lnSpc>
                <a:spcPct val="150000"/>
              </a:lnSpc>
              <a:defRPr sz="2000">
                <a:solidFill>
                  <a:srgbClr val="888888"/>
                </a:solidFill>
                <a:latin typeface="+mj-lt"/>
                <a:ea typeface="+mj-ea"/>
                <a:cs typeface="+mj-cs"/>
                <a:sym typeface="游ゴシック"/>
              </a:defRPr>
            </a:lvl1pPr>
          </a:lstStyle>
          <a:p>
            <a:fld id="{86CB4B4D-7CA3-9044-876B-883B54F8677D}" type="slidenum">
              <a:rPr lang="en-US" altLang="ja-JP" smtClean="0"/>
              <a:pPr/>
              <a:t>‹#›</a:t>
            </a:fld>
            <a:r>
              <a:rPr lang="en-US" altLang="ja-JP" dirty="0"/>
              <a:t>/15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74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2" r:id="rId26"/>
    <p:sldLayoutId id="2147483683" r:id="rId27"/>
    <p:sldLayoutId id="2147483684" r:id="rId28"/>
    <p:sldLayoutId id="2147483685" r:id="rId29"/>
    <p:sldLayoutId id="2147483686" r:id="rId30"/>
    <p:sldLayoutId id="2147483687" r:id="rId31"/>
    <p:sldLayoutId id="2147483688" r:id="rId32"/>
    <p:sldLayoutId id="2147483689" r:id="rId33"/>
    <p:sldLayoutId id="2147483690" r:id="rId34"/>
    <p:sldLayoutId id="2147483691" r:id="rId35"/>
    <p:sldLayoutId id="2147483692" r:id="rId36"/>
    <p:sldLayoutId id="2147483693" r:id="rId37"/>
    <p:sldLayoutId id="2147483694" r:id="rId38"/>
    <p:sldLayoutId id="2147483695" r:id="rId39"/>
    <p:sldLayoutId id="2147483696" r:id="rId40"/>
    <p:sldLayoutId id="2147483697" r:id="rId41"/>
    <p:sldLayoutId id="2147483698" r:id="rId42"/>
    <p:sldLayoutId id="2147483701" r:id="rId43"/>
    <p:sldLayoutId id="2147483702" r:id="rId44"/>
    <p:sldLayoutId id="2147483703" r:id="rId45"/>
    <p:sldLayoutId id="2147483704" r:id="rId46"/>
    <p:sldLayoutId id="2147483706" r:id="rId47"/>
    <p:sldLayoutId id="2147483707" r:id="rId48"/>
    <p:sldLayoutId id="2147483708" r:id="rId49"/>
    <p:sldLayoutId id="2147483709" r:id="rId50"/>
    <p:sldLayoutId id="2147483710" r:id="rId51"/>
    <p:sldLayoutId id="2147483711" r:id="rId52"/>
    <p:sldLayoutId id="2147483712" r:id="rId53"/>
  </p:sldLayoutIdLst>
  <p:transition spd="med"/>
  <p:hf hdr="0" dt="0"/>
  <p:txStyles>
    <p:titleStyle>
      <a:lvl1pPr marL="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1pPr>
      <a:lvl2pPr marL="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2pPr>
      <a:lvl3pPr marL="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3pPr>
      <a:lvl4pPr marL="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4pPr>
      <a:lvl5pPr marL="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5pPr>
      <a:lvl6pPr marL="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6pPr>
      <a:lvl7pPr marL="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7pPr>
      <a:lvl8pPr marL="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8pPr>
      <a:lvl9pPr marL="0" marR="0" indent="0" algn="l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9pPr>
    </p:titleStyle>
    <p:bodyStyle>
      <a:lvl1pPr marL="228600" marR="0" indent="-2286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1pPr>
      <a:lvl2pPr marL="723900" marR="0" indent="-2667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2pPr>
      <a:lvl3pPr marL="1234439" marR="0" indent="-320039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3pPr>
      <a:lvl4pPr marL="1727200" marR="0" indent="-3556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4pPr>
      <a:lvl5pPr marL="2184400" marR="0" indent="-3556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5pPr>
      <a:lvl6pPr marL="2641600" marR="0" indent="-3556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6pPr>
      <a:lvl7pPr marL="3098800" marR="0" indent="-3556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7pPr>
      <a:lvl8pPr marL="3556000" marR="0" indent="-3556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8pPr>
      <a:lvl9pPr marL="4013200" marR="0" indent="-355600" algn="l" defTabSz="914400" rtl="0" latinLnBrk="0">
        <a:lnSpc>
          <a:spcPct val="15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游ゴシック"/>
        </a:defRPr>
      </a:lvl9pPr>
    </p:bodyStyle>
    <p:otherStyle>
      <a:lvl1pPr marL="0" marR="0" indent="0" algn="r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1pPr>
      <a:lvl2pPr marL="0" marR="0" indent="457200" algn="r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2pPr>
      <a:lvl3pPr marL="0" marR="0" indent="914400" algn="r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3pPr>
      <a:lvl4pPr marL="0" marR="0" indent="1371600" algn="r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4pPr>
      <a:lvl5pPr marL="0" marR="0" indent="1828800" algn="r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5pPr>
      <a:lvl6pPr marL="0" marR="0" indent="2286000" algn="r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6pPr>
      <a:lvl7pPr marL="0" marR="0" indent="2743200" algn="r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7pPr>
      <a:lvl8pPr marL="0" marR="0" indent="3200400" algn="r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8pPr>
      <a:lvl9pPr marL="0" marR="0" indent="3657600" algn="r" defTabSz="914400" rtl="0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游ゴシック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microsoft.com/office/2007/relationships/hdphoto" Target="../media/hdphoto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/>
          <p:cNvSpPr txBox="1"/>
          <p:nvPr/>
        </p:nvSpPr>
        <p:spPr>
          <a:xfrm>
            <a:off x="1476878" y="2671139"/>
            <a:ext cx="913016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altLang="ja-JP" sz="3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A</a:t>
            </a:r>
            <a:r>
              <a:rPr lang="ja-JP" altLang="en-US" sz="3600" b="1"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様邸新築</a:t>
            </a:r>
            <a:r>
              <a:rPr lang="ja-JP" altLang="en-US" sz="3600" b="1" dirty="0">
                <a:latin typeface="BIZ UDPゴシック" panose="020B0400000000000000" pitchFamily="50" charset="-128"/>
                <a:ea typeface="BIZ UDPゴシック" panose="020B0400000000000000" pitchFamily="50" charset="-128"/>
                <a:cs typeface="Meiryo UI" panose="020B0604030504040204" pitchFamily="50" charset="-128"/>
              </a:rPr>
              <a:t>工事</a:t>
            </a:r>
            <a:endParaRPr lang="en-US" altLang="ja-JP" sz="3600" b="1" dirty="0">
              <a:latin typeface="BIZ UDPゴシック" panose="020B0400000000000000" pitchFamily="50" charset="-128"/>
              <a:ea typeface="BIZ UDPゴシック" panose="020B0400000000000000" pitchFamily="50" charset="-128"/>
              <a:cs typeface="Meiryo UI" panose="020B0604030504040204" pitchFamily="50" charset="-128"/>
            </a:endParaRPr>
          </a:p>
        </p:txBody>
      </p:sp>
      <p:sp>
        <p:nvSpPr>
          <p:cNvPr id="6" name="タイトル 1"/>
          <p:cNvSpPr txBox="1">
            <a:spLocks/>
          </p:cNvSpPr>
          <p:nvPr/>
        </p:nvSpPr>
        <p:spPr bwMode="auto">
          <a:xfrm>
            <a:off x="3005391" y="4558352"/>
            <a:ext cx="6183021" cy="1608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 UI" panose="020B0604030504040204" pitchFamily="50" charset="-128"/>
              </a:rPr>
              <a:t>建築設計科</a:t>
            </a:r>
            <a:endParaRPr lang="en-US" altLang="ja-JP" sz="2400" b="1" dirty="0">
              <a:solidFill>
                <a:prstClr val="black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 UI" panose="020B0604030504040204" pitchFamily="50" charset="-128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400" b="1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 UI" panose="020B0604030504040204" pitchFamily="50" charset="-128"/>
              </a:rPr>
              <a:t>藤井 ●●</a:t>
            </a:r>
            <a:endParaRPr lang="en-US" altLang="ja-JP" sz="2400" b="1" dirty="0">
              <a:solidFill>
                <a:prstClr val="black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69612" y="458447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b="1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 UI" panose="020B0604030504040204" pitchFamily="50" charset="-128"/>
              </a:rPr>
              <a:t>令和８年２月１０日（火）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F278ECC-BBD0-D346-876B-CD03E9E2DB3D}"/>
              </a:ext>
            </a:extLst>
          </p:cNvPr>
          <p:cNvSpPr/>
          <p:nvPr/>
        </p:nvSpPr>
        <p:spPr>
          <a:xfrm>
            <a:off x="467833" y="5869172"/>
            <a:ext cx="786809" cy="914400"/>
          </a:xfrm>
          <a:prstGeom prst="rect">
            <a:avLst/>
          </a:prstGeom>
          <a:solidFill>
            <a:schemeClr val="bg1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5692706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DD313D-2B8C-50CD-8D03-C4050B65D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E308CB49-6CD6-197C-7DC8-A9B0DA5DF2DF}"/>
              </a:ext>
            </a:extLst>
          </p:cNvPr>
          <p:cNvSpPr/>
          <p:nvPr/>
        </p:nvSpPr>
        <p:spPr>
          <a:xfrm>
            <a:off x="231346" y="445092"/>
            <a:ext cx="11729307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工程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4A3D121-54B0-2746-7BDA-C36E0A31BD24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60AB46EB-E778-734F-5BFA-A9FE54DBEE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9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87A276F-B605-D165-2668-5FCAF4353930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E44A196-FF3F-1CA8-CEFE-DA7AFDEC1963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117F3749-0E05-CE27-DC3F-EDCA5BEF2A18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415AFF8B-FC74-E60C-5D96-E9C158540DA7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9A11455-F6D0-605B-B705-8E764315E762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9EDE9C8-ABF2-9DAF-F23B-808E55FCDB2F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E7897C72-7A16-E780-C616-CB6C1BF309E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1004D3B-4AFF-6CF4-8121-3229FB26C3B8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8EE232BD-8DBE-158F-DD5E-222F1AB91A91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99049F81-44C2-2545-DE86-17175C94A89C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2A11B78-B506-4F66-9ADF-8AD4A9DF5591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169D623-4731-D073-B54D-4E10D3B5476C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9DAD4459-6242-24C0-8E2C-8F4FE4FB8661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B688BEE-EDE4-A9EB-CA71-8C2E0EA023AE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C03E8324-238B-2FFF-5AE3-7E689006833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2EEB618F-7F8D-846A-4467-2379C4DC20D3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CD394241-91CB-B797-20B8-556C146497E1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8DDF8CB7-44C0-88F3-8870-A547852C34D9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11835B8-45F5-3612-9DAD-AE2E2047899E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11A3BE1-8940-9C4C-F775-A752316DF3E8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455A3CD-C3A2-9437-EFC0-3AD5BD8783FB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B6ECA068-C7D6-6033-A3AD-5CD0A6F256A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DFFC281-B16F-42A3-3CB8-DFC6007B8D1F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52E29AA-68D6-D1F2-D48C-F258D4CB55E9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" name="表 2">
            <a:extLst>
              <a:ext uri="{FF2B5EF4-FFF2-40B4-BE49-F238E27FC236}">
                <a16:creationId xmlns:a16="http://schemas.microsoft.com/office/drawing/2014/main" id="{4158D03D-68EC-3BA2-2C75-595153C006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1786719"/>
              </p:ext>
            </p:extLst>
          </p:nvPr>
        </p:nvGraphicFramePr>
        <p:xfrm>
          <a:off x="773218" y="1082850"/>
          <a:ext cx="10611069" cy="5186149"/>
        </p:xfrm>
        <a:graphic>
          <a:graphicData uri="http://schemas.openxmlformats.org/drawingml/2006/table">
            <a:tbl>
              <a:tblPr firstRow="1" bandRow="1"/>
              <a:tblGrid>
                <a:gridCol w="287322">
                  <a:extLst>
                    <a:ext uri="{9D8B030D-6E8A-4147-A177-3AD203B41FA5}">
                      <a16:colId xmlns:a16="http://schemas.microsoft.com/office/drawing/2014/main" val="1903612739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1594343762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3953773079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2559147826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3545288459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1012964348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3427447107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2293435306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2241672777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2969266527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306890815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2459832369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231851696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2694296827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1714215313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2865756845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3324170771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3200742264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679754630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1055371448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254557613"/>
                    </a:ext>
                  </a:extLst>
                </a:gridCol>
                <a:gridCol w="491607">
                  <a:extLst>
                    <a:ext uri="{9D8B030D-6E8A-4147-A177-3AD203B41FA5}">
                      <a16:colId xmlns:a16="http://schemas.microsoft.com/office/drawing/2014/main" val="3622390624"/>
                    </a:ext>
                  </a:extLst>
                </a:gridCol>
              </a:tblGrid>
              <a:tr h="341779"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2025</a:t>
                      </a:r>
                      <a:r>
                        <a:rPr kumimoji="1" lang="ja-JP" altLang="en-US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2026</a:t>
                      </a:r>
                      <a:r>
                        <a:rPr kumimoji="1" lang="ja-JP" altLang="en-US" sz="140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年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1400" dirty="0">
                        <a:solidFill>
                          <a:schemeClr val="bg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95626"/>
                  </a:ext>
                </a:extLst>
              </a:tr>
              <a:tr h="341779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1pPr>
                      <a:lvl2pPr marL="0" marR="0" indent="457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2pPr>
                      <a:lvl3pPr marL="0" marR="0" indent="914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3pPr>
                      <a:lvl4pPr marL="0" marR="0" indent="1371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4pPr>
                      <a:lvl5pPr marL="0" marR="0" indent="18288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5pPr>
                      <a:lvl6pPr marL="0" marR="0" indent="22860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6pPr>
                      <a:lvl7pPr marL="0" marR="0" indent="2743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7pPr>
                      <a:lvl8pPr marL="0" marR="0" indent="3200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8pPr>
                      <a:lvl9pPr marL="0" marR="0" indent="3657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1pPr>
                      <a:lvl2pPr marL="0" marR="0" indent="457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2pPr>
                      <a:lvl3pPr marL="0" marR="0" indent="914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3pPr>
                      <a:lvl4pPr marL="0" marR="0" indent="1371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4pPr>
                      <a:lvl5pPr marL="0" marR="0" indent="18288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5pPr>
                      <a:lvl6pPr marL="0" marR="0" indent="22860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6pPr>
                      <a:lvl7pPr marL="0" marR="0" indent="2743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7pPr>
                      <a:lvl8pPr marL="0" marR="0" indent="3200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8pPr>
                      <a:lvl9pPr marL="0" marR="0" indent="3657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9pPr>
                    </a:lstStyle>
                    <a:p>
                      <a:pPr algn="ctr"/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４月</a:t>
                      </a:r>
                    </a:p>
                  </a:txBody>
                  <a:tcPr marL="0" marR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1pPr>
                      <a:lvl2pPr marL="0" marR="0" indent="457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2pPr>
                      <a:lvl3pPr marL="0" marR="0" indent="914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3pPr>
                      <a:lvl4pPr marL="0" marR="0" indent="1371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4pPr>
                      <a:lvl5pPr marL="0" marR="0" indent="18288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5pPr>
                      <a:lvl6pPr marL="0" marR="0" indent="22860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6pPr>
                      <a:lvl7pPr marL="0" marR="0" indent="2743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7pPr>
                      <a:lvl8pPr marL="0" marR="0" indent="3200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8pPr>
                      <a:lvl9pPr marL="0" marR="0" indent="3657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1" i="0" u="none" strike="noStrike" cap="none" spc="0" baseline="0">
                          <a:solidFill>
                            <a:schemeClr val="lt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9pPr>
                    </a:lstStyle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3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6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9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11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12</a:t>
                      </a:r>
                      <a:r>
                        <a:rPr kumimoji="1" lang="ja-JP" altLang="en-US" sz="1400" b="0" dirty="0">
                          <a:solidFill>
                            <a:schemeClr val="bg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月</a:t>
                      </a:r>
                    </a:p>
                  </a:txBody>
                  <a:tcPr marL="0" marR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2496769"/>
                  </a:ext>
                </a:extLst>
              </a:tr>
              <a:tr h="1414397"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1pPr>
                      <a:lvl2pPr marL="0" marR="0" indent="457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2pPr>
                      <a:lvl3pPr marL="0" marR="0" indent="914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3pPr>
                      <a:lvl4pPr marL="0" marR="0" indent="1371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4pPr>
                      <a:lvl5pPr marL="0" marR="0" indent="18288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5pPr>
                      <a:lvl6pPr marL="0" marR="0" indent="22860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6pPr>
                      <a:lvl7pPr marL="0" marR="0" indent="2743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7pPr>
                      <a:lvl8pPr marL="0" marR="0" indent="3200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8pPr>
                      <a:lvl9pPr marL="0" marR="0" indent="3657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掘削工事</a:t>
                      </a:r>
                    </a:p>
                  </a:txBody>
                  <a:tcPr marL="0" marR="0" vert="eaVert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1pPr>
                      <a:lvl2pPr marL="0" marR="0" indent="457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2pPr>
                      <a:lvl3pPr marL="0" marR="0" indent="914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3pPr>
                      <a:lvl4pPr marL="0" marR="0" indent="1371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4pPr>
                      <a:lvl5pPr marL="0" marR="0" indent="18288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5pPr>
                      <a:lvl6pPr marL="0" marR="0" indent="22860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6pPr>
                      <a:lvl7pPr marL="0" marR="0" indent="2743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7pPr>
                      <a:lvl8pPr marL="0" marR="0" indent="3200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8pPr>
                      <a:lvl9pPr marL="0" marR="0" indent="3657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marR="0" indent="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1pPr>
                      <a:lvl2pPr marL="0" marR="0" indent="457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2pPr>
                      <a:lvl3pPr marL="0" marR="0" indent="914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3pPr>
                      <a:lvl4pPr marL="0" marR="0" indent="1371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4pPr>
                      <a:lvl5pPr marL="0" marR="0" indent="18288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5pPr>
                      <a:lvl6pPr marL="0" marR="0" indent="22860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6pPr>
                      <a:lvl7pPr marL="0" marR="0" indent="27432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7pPr>
                      <a:lvl8pPr marL="0" marR="0" indent="32004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8pPr>
                      <a:lvl9pPr marL="0" marR="0" indent="3657600" algn="r" defTabSz="914400" rtl="0" latinLnBrk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chemeClr val="dk1"/>
                          </a:solidFill>
                          <a:uFillTx/>
                          <a:latin typeface="Calibri" panose="020F0502020204030204"/>
                          <a:sym typeface="游ゴシック"/>
                        </a:defRPr>
                      </a:lvl9pPr>
                    </a:lstStyle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0702887"/>
                  </a:ext>
                </a:extLst>
              </a:tr>
              <a:tr h="11194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躯体工事</a:t>
                      </a:r>
                    </a:p>
                  </a:txBody>
                  <a:tcPr marL="0" marR="0" vert="eaVert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835269"/>
                  </a:ext>
                </a:extLst>
              </a:tr>
              <a:tr h="19187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600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内外装工事</a:t>
                      </a:r>
                    </a:p>
                  </a:txBody>
                  <a:tcPr marL="0" marR="0" vert="eaVert" anchor="ctr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0" marR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48945"/>
                  </a:ext>
                </a:extLst>
              </a:tr>
            </a:tbl>
          </a:graphicData>
        </a:graphic>
      </p:graphicFrame>
      <p:sp>
        <p:nvSpPr>
          <p:cNvPr id="33" name="矢印: 五方向 7">
            <a:extLst>
              <a:ext uri="{FF2B5EF4-FFF2-40B4-BE49-F238E27FC236}">
                <a16:creationId xmlns:a16="http://schemas.microsoft.com/office/drawing/2014/main" id="{835886E6-A609-8D6F-262E-D290ADCE9031}"/>
              </a:ext>
            </a:extLst>
          </p:cNvPr>
          <p:cNvSpPr/>
          <p:nvPr/>
        </p:nvSpPr>
        <p:spPr>
          <a:xfrm>
            <a:off x="5651152" y="1892526"/>
            <a:ext cx="614913" cy="612196"/>
          </a:xfrm>
          <a:prstGeom prst="homePlate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準備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工事</a:t>
            </a:r>
          </a:p>
        </p:txBody>
      </p:sp>
      <p:sp>
        <p:nvSpPr>
          <p:cNvPr id="34" name="矢印: 五方向 7">
            <a:extLst>
              <a:ext uri="{FF2B5EF4-FFF2-40B4-BE49-F238E27FC236}">
                <a16:creationId xmlns:a16="http://schemas.microsoft.com/office/drawing/2014/main" id="{F5D7D5C7-6DD1-C800-F0AA-248099137172}"/>
              </a:ext>
            </a:extLst>
          </p:cNvPr>
          <p:cNvSpPr/>
          <p:nvPr/>
        </p:nvSpPr>
        <p:spPr>
          <a:xfrm>
            <a:off x="5731693" y="2549534"/>
            <a:ext cx="688364" cy="612196"/>
          </a:xfrm>
          <a:prstGeom prst="homePlate">
            <a:avLst/>
          </a:prstGeom>
          <a:solidFill>
            <a:schemeClr val="accent2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掘削工事</a:t>
            </a:r>
          </a:p>
        </p:txBody>
      </p:sp>
      <p:sp>
        <p:nvSpPr>
          <p:cNvPr id="35" name="矢印: 五方向 7">
            <a:extLst>
              <a:ext uri="{FF2B5EF4-FFF2-40B4-BE49-F238E27FC236}">
                <a16:creationId xmlns:a16="http://schemas.microsoft.com/office/drawing/2014/main" id="{970F893A-BA29-063C-EBC3-E1FE83CF4044}"/>
              </a:ext>
            </a:extLst>
          </p:cNvPr>
          <p:cNvSpPr/>
          <p:nvPr/>
        </p:nvSpPr>
        <p:spPr>
          <a:xfrm>
            <a:off x="6051715" y="3274776"/>
            <a:ext cx="991398" cy="514431"/>
          </a:xfrm>
          <a:prstGeom prst="homePlate">
            <a:avLst>
              <a:gd name="adj" fmla="val 62733"/>
            </a:avLst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地下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躯体工事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6" name="矢印: 五方向 7">
            <a:extLst>
              <a:ext uri="{FF2B5EF4-FFF2-40B4-BE49-F238E27FC236}">
                <a16:creationId xmlns:a16="http://schemas.microsoft.com/office/drawing/2014/main" id="{11157C3F-15B1-0034-0A33-97E6D82726E9}"/>
              </a:ext>
            </a:extLst>
          </p:cNvPr>
          <p:cNvSpPr/>
          <p:nvPr/>
        </p:nvSpPr>
        <p:spPr>
          <a:xfrm>
            <a:off x="6471512" y="3812108"/>
            <a:ext cx="991399" cy="514431"/>
          </a:xfrm>
          <a:prstGeom prst="homePlate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地上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躯体工事</a:t>
            </a:r>
          </a:p>
        </p:txBody>
      </p:sp>
      <p:sp>
        <p:nvSpPr>
          <p:cNvPr id="37" name="矢印: 五方向 7">
            <a:extLst>
              <a:ext uri="{FF2B5EF4-FFF2-40B4-BE49-F238E27FC236}">
                <a16:creationId xmlns:a16="http://schemas.microsoft.com/office/drawing/2014/main" id="{0A89A0D7-8283-662E-CC37-74666A2643C7}"/>
              </a:ext>
            </a:extLst>
          </p:cNvPr>
          <p:cNvSpPr/>
          <p:nvPr/>
        </p:nvSpPr>
        <p:spPr>
          <a:xfrm>
            <a:off x="6972022" y="4578563"/>
            <a:ext cx="1498209" cy="40798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游ゴシック" panose="020B0400000000000000" pitchFamily="50" charset="-128"/>
                <a:cs typeface="+mn-cs"/>
              </a:rPr>
              <a:t>外装</a:t>
            </a:r>
            <a:r>
              <a:rPr kumimoji="1" lang="ja-JP" altLang="en-US" sz="1600" kern="1200" dirty="0">
                <a:solidFill>
                  <a:prstClr val="white"/>
                </a:solidFill>
                <a:ea typeface="游ゴシック" panose="020B0400000000000000" pitchFamily="50" charset="-128"/>
                <a:cs typeface="+mn-cs"/>
              </a:rPr>
              <a:t>・内装</a:t>
            </a:r>
            <a:endParaRPr kumimoji="1" lang="en-US" altLang="ja-JP" sz="1600" kern="1200" dirty="0">
              <a:solidFill>
                <a:prstClr val="white"/>
              </a:solidFill>
              <a:ea typeface="游ゴシック" panose="020B0400000000000000" pitchFamily="50" charset="-128"/>
              <a:cs typeface="+mn-cs"/>
            </a:endParaRP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游ゴシック" panose="020B0400000000000000" pitchFamily="50" charset="-128"/>
                <a:cs typeface="+mn-cs"/>
              </a:rPr>
              <a:t>工事</a:t>
            </a:r>
          </a:p>
        </p:txBody>
      </p:sp>
      <p:sp>
        <p:nvSpPr>
          <p:cNvPr id="39" name="矢印: 五方向 7">
            <a:extLst>
              <a:ext uri="{FF2B5EF4-FFF2-40B4-BE49-F238E27FC236}">
                <a16:creationId xmlns:a16="http://schemas.microsoft.com/office/drawing/2014/main" id="{51E0032E-453C-6555-9D96-32EF7C6B369E}"/>
              </a:ext>
            </a:extLst>
          </p:cNvPr>
          <p:cNvSpPr/>
          <p:nvPr/>
        </p:nvSpPr>
        <p:spPr>
          <a:xfrm>
            <a:off x="8454420" y="5090705"/>
            <a:ext cx="1215258" cy="40798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外構工事</a:t>
            </a:r>
          </a:p>
        </p:txBody>
      </p:sp>
      <p:sp>
        <p:nvSpPr>
          <p:cNvPr id="40" name="矢印: 五方向 7">
            <a:extLst>
              <a:ext uri="{FF2B5EF4-FFF2-40B4-BE49-F238E27FC236}">
                <a16:creationId xmlns:a16="http://schemas.microsoft.com/office/drawing/2014/main" id="{78765327-5E21-C975-BEA2-EA18AF6B80B1}"/>
              </a:ext>
            </a:extLst>
          </p:cNvPr>
          <p:cNvSpPr/>
          <p:nvPr/>
        </p:nvSpPr>
        <p:spPr>
          <a:xfrm>
            <a:off x="9669678" y="5612084"/>
            <a:ext cx="576365" cy="533605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rIns="0"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游ゴシック" panose="020B0400000000000000" pitchFamily="50" charset="-128"/>
                <a:cs typeface="+mn-cs"/>
              </a:rPr>
              <a:t>検査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4C547E79-712D-96BD-F693-E65A3792ADF3}"/>
              </a:ext>
            </a:extLst>
          </p:cNvPr>
          <p:cNvSpPr txBox="1"/>
          <p:nvPr/>
        </p:nvSpPr>
        <p:spPr>
          <a:xfrm>
            <a:off x="4816606" y="2009537"/>
            <a:ext cx="834546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en-US" altLang="ja-JP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1/13</a:t>
            </a:r>
            <a:r>
              <a:rPr kumimoji="0" lang="ja-JP" alt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～</a:t>
            </a:r>
          </a:p>
        </p:txBody>
      </p: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522505B6-841F-2021-7A8E-43467C9906E8}"/>
              </a:ext>
            </a:extLst>
          </p:cNvPr>
          <p:cNvCxnSpPr>
            <a:cxnSpLocks/>
          </p:cNvCxnSpPr>
          <p:nvPr/>
        </p:nvCxnSpPr>
        <p:spPr>
          <a:xfrm>
            <a:off x="10400317" y="1485919"/>
            <a:ext cx="0" cy="4818328"/>
          </a:xfrm>
          <a:prstGeom prst="line">
            <a:avLst/>
          </a:prstGeom>
          <a:noFill/>
          <a:ln w="41275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31E31A6F-2740-2CEC-7C49-01AC400D0AA9}"/>
              </a:ext>
            </a:extLst>
          </p:cNvPr>
          <p:cNvSpPr txBox="1"/>
          <p:nvPr/>
        </p:nvSpPr>
        <p:spPr>
          <a:xfrm>
            <a:off x="10004261" y="4425931"/>
            <a:ext cx="338552" cy="17308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eaVert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1600" dirty="0">
                <a:latin typeface="+mn-ea"/>
                <a:ea typeface="+mn-ea"/>
              </a:rPr>
              <a:t>建築工事完了</a:t>
            </a:r>
            <a:endParaRPr kumimoji="0" lang="ja-JP" alt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5375136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仕上表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10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4523562D-BFF3-41A1-B160-5803F86B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C2A03E6-6896-4A53-80C0-4093B883F5F6}"/>
              </a:ext>
            </a:extLst>
          </p:cNvPr>
          <p:cNvSpPr txBox="1"/>
          <p:nvPr/>
        </p:nvSpPr>
        <p:spPr>
          <a:xfrm>
            <a:off x="650632" y="1711354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3000" b="1" dirty="0">
                <a:latin typeface="+mn-ea"/>
                <a:ea typeface="+mn-ea"/>
              </a:rPr>
              <a:t>１階</a:t>
            </a:r>
            <a:endParaRPr kumimoji="0" lang="en-US" altLang="ja-JP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857F98E6-1472-45F9-864D-555026C181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443" y="988714"/>
            <a:ext cx="7952048" cy="525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7916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76DBF-BE50-35C6-3011-7E32C51B9C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5406BA29-E662-0B25-6E67-55382E74CDC0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仕上表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CF494BC-FEBB-ABD6-A2EE-3ED6B9B23D55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7D24F5FC-3866-9E2E-BD4F-8473FB2741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11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CDECBFD-D3CD-2D72-2968-B0B34AF3B00D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62C1F92-8539-2D69-7905-7AFD53CE5566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B5F3D9AD-4B1C-A6F3-1674-164A7CC46241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DB3AEC6-2086-851B-25D9-6EFCAFA10B43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C944D0A-180A-58A6-A077-5C9B5ED6B8D1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878119D-E852-FF8D-0EB0-8633241E32A8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AE48A7E-47A5-F23B-2809-41DD31BEF4F6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0FDA416-F39E-96AD-A859-8E0AE2B1D814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D9178D3-9342-6B20-534D-B62946ABE02A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F9682E28-7B07-ADFB-32E5-8D5B80486CC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64BA499-5CF6-C5CC-E03E-D026143589E3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229E005E-898A-C368-1F96-9CBF45B5D8D4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1BFE4F2-E323-5301-3F1A-177DF09414A0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A8B7641-5A03-925B-6DAC-C476903BF429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DD13B908-66B7-0F39-B1CB-C301C473DD69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0057099-A03D-19BD-24A0-ED0EB9917A2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0D65E1C8-A645-2DDA-D80E-C4B64F57FBD4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F2B5EEFB-8CEE-E622-318E-757FBF774E72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80F08874-AB81-0904-956B-1B6120FC80E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29FD904C-5D40-DF51-0A14-5681241D0F28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1BCB894E-50F8-1803-B773-69D0E5397B7A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3E591DF-B787-C1C8-69EF-398E4D77C105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235251D4-B3BF-5011-890D-569DBC8E7E52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5F1ED10B-D081-1DAD-CE34-CD809FCF29A5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1DBEBC47-512C-F637-8948-B74A26DFDF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3953D5E-4D76-F372-C13F-601F380B5004}"/>
              </a:ext>
            </a:extLst>
          </p:cNvPr>
          <p:cNvSpPr txBox="1"/>
          <p:nvPr/>
        </p:nvSpPr>
        <p:spPr>
          <a:xfrm>
            <a:off x="650632" y="1711354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3000" b="1" dirty="0">
                <a:latin typeface="+mn-ea"/>
                <a:ea typeface="+mn-ea"/>
              </a:rPr>
              <a:t>２階</a:t>
            </a:r>
            <a:endParaRPr kumimoji="0" lang="en-US" altLang="ja-JP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210630E7-7B81-4CC1-9D27-ECD2636A5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03744"/>
            <a:ext cx="7938982" cy="52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33947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配置図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12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4523562D-BFF3-41A1-B160-5803F86B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CD4ECD29-0B0B-E3ED-7241-ADD012E7C9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73676"/>
            <a:ext cx="7970898" cy="525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576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60E3A-7808-0546-01F5-B36837959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3FAE0947-9985-6104-5448-10024A7FF2F8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平面図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77BD36E-83E0-C0BF-D018-FA088208BF37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99C8A590-63EE-8253-8495-D7498B9F556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13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8EEF8DD-E8FC-CB47-7406-768F132E80B0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5FAB4C7-1DD5-4FF7-7986-DDE8B6B072AE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B77DC92C-DEFD-9BB6-409B-DFBAEABE788A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DD9DE10-5C2C-5DF1-54CE-E29F2F513C86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69F6A156-4386-A9B3-DF90-7A19648570B0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889EB923-1E58-BFC1-9DDF-F2C16BE6CB94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D711512-9BE5-7898-AE14-CBA5A49D879B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E52DDA3-4895-45E1-52E5-D22D38E98012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DD9121F0-5393-211F-259B-85F5CAAC24ED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9FEA37E-04A7-861F-6CFB-DDA706775E1F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27DB0A0C-1CD5-0079-9727-7AC0347F6535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0ECB8F0-684D-0FB1-5859-177E88BBEBD1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D6047C-FD5F-C556-6E25-E141251DD5EB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CACCA20-5CF6-3B36-062C-78615288DD76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65A65024-D36B-E03B-1C45-620FF7028D48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B9BABF4F-3E69-B146-66E1-F3995FB8B274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37A71386-4657-1431-5060-AEA8D6301E3C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67B6DACA-7595-26AE-64C3-68B7CD1149D0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358CF34-FE08-270A-D458-F9D7D6039698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D87020C-C561-78CC-1D7F-2CFC4D10B0F0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8316A61C-6149-0A42-2E06-2D037278FD8A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1CFB5FCC-74A2-06B5-CB17-DAD8942454D5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FA99335F-530E-3C26-6816-887FE61A3FF9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A99FDEE2-D15F-58EC-76C6-31FFE6CC38B6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618F404-F7CC-028D-1969-4BECE1F830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8538DAF-F259-7892-3823-CB1E97B80C66}"/>
              </a:ext>
            </a:extLst>
          </p:cNvPr>
          <p:cNvSpPr txBox="1"/>
          <p:nvPr/>
        </p:nvSpPr>
        <p:spPr>
          <a:xfrm>
            <a:off x="650632" y="1711354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3000" b="1" dirty="0">
                <a:latin typeface="+mn-ea"/>
                <a:ea typeface="+mn-ea"/>
              </a:rPr>
              <a:t>１階</a:t>
            </a:r>
            <a:endParaRPr kumimoji="0" lang="en-US" altLang="ja-JP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10DF687-D575-4098-9ACF-D7C8D316B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7370"/>
            <a:ext cx="7938982" cy="52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993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493C7-C490-C0C1-8A7A-124C1BDD9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DFAD2587-623A-B722-369F-EA99801EA38D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平面図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C9D142-AD23-5EFD-DB0A-804BF128F324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FF25D860-48B3-A7CC-B8AE-34730AEF130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14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211B88C-F490-5CE4-2225-62A825CB7763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259CE31-5D60-CB44-04B4-E9BCCA89B2FB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BB2EC3AC-37CF-1007-4FD3-EF63CE1D61B0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C209092-9662-52CC-0789-C5BE1DA9F532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C9032A8-36F9-3815-E2B1-3AA275D07DF5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F675385-B4FE-D942-D0A1-4A299748071B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AFC9756-517D-17DE-1F97-0140E58E510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D461FDA-AB15-7F6B-E748-CCB2F6AD47F0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09460D0-568A-E8B8-A9B4-2F3C1AD0E6F3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877C4FC2-5FAB-059B-2C33-EFFF6F366471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5D26FF97-5795-1576-B8DF-04E02F41B495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ED816D71-5976-BEBE-9899-F1F9DEF0B53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913478B-DB9C-B3F9-E59F-EA293F6F90C6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EC30A5C-6532-63BB-173D-791237A7428E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6A054479-9926-A7D4-890E-2985DA77A8DA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A20F277-37B3-185F-EAF4-22BB46B2A824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991D3911-6213-3D65-4A58-AF30F93298F5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CE874D32-6B9B-562F-DEB0-CCFF864333F2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7C780EF4-6ADE-6299-5C21-05B7015B2C97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577B246-7C82-79A9-E419-EA31BEC9C857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049315-450B-7D99-98FA-BF3884E47DDF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FD379D6-4C0D-CB7D-7613-D1412D114B8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C1CABD86-8722-1D23-6B36-B0F594774AA9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5A409CDD-DE4D-AFB7-BFA6-F0D4DAB45D38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20B17465-9A08-95A3-771A-DBD916B92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EE66A88-39D6-0A3D-FED7-351E8C06B200}"/>
              </a:ext>
            </a:extLst>
          </p:cNvPr>
          <p:cNvSpPr txBox="1"/>
          <p:nvPr/>
        </p:nvSpPr>
        <p:spPr>
          <a:xfrm>
            <a:off x="650632" y="1711354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3000" b="1" dirty="0">
                <a:latin typeface="+mn-ea"/>
                <a:ea typeface="+mn-ea"/>
              </a:rPr>
              <a:t>２階</a:t>
            </a:r>
            <a:endParaRPr kumimoji="0" lang="en-US" altLang="ja-JP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19EE169B-E1A0-6041-678F-49EF2936C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306" y="1002791"/>
            <a:ext cx="7948186" cy="52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0974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北立面図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15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4523562D-BFF3-41A1-B160-5803F86B9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0A8BC60A-B496-0D2D-5355-12FE43F5D3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9238"/>
            <a:ext cx="7938982" cy="52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07956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1E9D5-53C1-3BBA-D074-C837E7F4B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D038B92B-0470-3D6B-1540-EC5FEEB30751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北立面門・塀図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8690ADA-D5D7-3938-629B-9006334712C4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A2C44134-44A3-4680-1EEB-815FDC28BF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16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3D3DD29-6CE8-8CA5-3503-47920684E476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34C394F-33CE-F18C-BD71-F13CE4346CA2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C18572D-6C6D-1DDC-E456-58CA66BE3890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AF5CC3CD-F030-6C4E-000F-618DA654296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77AC72B-2926-2716-B73D-7A7A89C3B4C7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23EC825D-C47B-4877-95E3-C3508E37E1F5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B4B1231F-BE04-4459-11ED-C5621E3D2D4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2658BEF4-FC6D-2E8A-B1AB-DB80926D3F2D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CB677B9-3652-BE8C-4F35-117BE410944C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075E700-53F8-9197-DE96-EFDA0FDF620B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E916E589-3FDF-F24C-1D9E-E059A63BB62C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FD09286-2F3C-3EFB-EF4C-BBAF20735491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6DD1D57-DCCB-974A-6765-22AB5FDBA4C5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5C46902-1770-9722-AC03-903B1514FDAC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66619DE0-12CB-21B9-410C-E32E558E1EE8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DAE5A62-115B-665E-F2CB-7D8471EF2643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83FE49FB-4430-C43B-C073-938EB6D9081C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9FC56E1-2828-54D1-F08E-8ED28DF393F3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AD3E2BE2-C40F-1C08-5CDF-1DAADC146421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4850E2BD-ECF9-18BD-D3A3-B6C45E8A0D50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FF74EF48-E77A-29CA-2D08-C4E75FC07BC3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0AB883AF-5675-DD7C-D0F8-AC47010D66A4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C3E65841-F7C1-BA3D-B703-A1E411935B5C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630BF847-E52A-9E9C-4CDE-154FDAB9FAE3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B5396FE3-42E9-3973-B410-2EA339FBA0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6B28190A-C575-7829-CE5C-D92B5ED86C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87124"/>
            <a:ext cx="7938982" cy="52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614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57691-099C-4345-2A15-183F11E1FD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2A58E7B0-A505-C98F-E27F-79CCE5C4148C}"/>
              </a:ext>
            </a:extLst>
          </p:cNvPr>
          <p:cNvSpPr/>
          <p:nvPr/>
        </p:nvSpPr>
        <p:spPr>
          <a:xfrm>
            <a:off x="208955" y="340848"/>
            <a:ext cx="11730689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南立面図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FFB7768-8B5B-2E2F-4D02-969089315FCD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F405663-5C80-D574-869A-8CA7B11889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17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CA5EE49-8E6F-F39C-36DA-8C0AAF219B2A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341A455-40E1-C484-3ED5-ECF058CBEAC6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F16D7E7-2CC0-BAB2-04E7-B288111B36C7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404F7FD-9338-4AF6-0100-71F332DEF23C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0A35D6D-13C2-B5F8-7C47-8896198EA5D3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6EC5A9C8-C762-3C36-16E4-D7E41DDF7EF7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FB390FD3-4738-A892-71B2-2375639CC2DC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2EBA545B-44CF-46FD-E358-5F3B4A90D704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E966AF-70F3-BCC7-EAEF-254B52974C34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C2EF1552-3816-D2AB-8A42-02FB0C36E94B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7FAA54A7-E833-83F3-51CF-AC61787FA8DD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2D3E2DCA-C2CA-AA98-FD90-1132C44039FC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159A3D7B-BEAF-DB51-C982-162647B2769D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5EE6DA2A-3686-6B9E-7CE9-3A00C0D6EB14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C8E865AA-1670-BF36-C35A-53ECB08A5C8C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072EECEE-497C-B1AC-B3E5-F91C5ED2522B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1CDAD48F-6F49-C1C4-2840-0FDA64A9CD60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22877BE7-1B44-E904-341C-3E0877437239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EABC053-B874-CE26-B92E-8D289369967E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FCAD946-45C8-FE3B-8559-C60CF2CA555B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9A09AB04-FA80-B22D-2B55-71C282E04F68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74C55FF2-2E4E-684F-050A-D36B2252613C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2C8534C9-D22E-C633-47BD-BFB237D49675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0181B26-C89B-9733-6745-31AC23CDE9BC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400D2DFD-9872-A84B-8C7A-BF108BAD3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182ACDEB-4BCF-236B-90BB-7504F1B4C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8" y="994605"/>
            <a:ext cx="7938983" cy="52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1262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C3054-044F-538C-B891-AD3CA15CCF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D5259E19-FE0F-4B3C-197B-106FBFEA64C7}"/>
              </a:ext>
            </a:extLst>
          </p:cNvPr>
          <p:cNvSpPr/>
          <p:nvPr/>
        </p:nvSpPr>
        <p:spPr>
          <a:xfrm>
            <a:off x="208955" y="350473"/>
            <a:ext cx="11724263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西立面図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9B7611E-06FC-ED72-197A-2D25BC363149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03485669-13F4-5273-FB52-1FF875E6501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18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D9FE5D1-614C-B990-23F4-844C42075521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998FC5-0416-FD2E-F79C-F137604C25AF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6A6A95B-D9EB-7850-13BE-C70B7927486C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703AD4B-1489-F7F0-387E-69353E049EF6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00492438-A2CF-F870-6C63-F25ACFE5DA62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4913D38C-F3B9-712E-6872-E46468B7FA81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0AACC7E-A07D-3748-D1F9-06FED49A7E9D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2B0C8B4C-284A-3343-2E7E-97E21A01DD4F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AC15F0CF-E267-0857-167C-D21DAD06FFCE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3572420-F2B3-930A-C773-F23E62E0EAB8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EEAFD7C3-1961-D868-6081-668475EF88ED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2AD4363-3BDE-30EF-B5EF-A8B1F406F660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EFF1EBE-D57B-F333-17EA-CF8C6439E22E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1B147CB-17EA-E585-289A-4FC6A52AE706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37A62346-245A-CDEC-7DAE-84D53F868409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3338A4CA-AB59-2730-6DF5-18723FBE45DD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F8B65262-A5FD-0EF3-392C-25E06FB44C58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35FA3B3D-C758-7661-A114-CE797506F450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D662062-C157-ECE9-9874-9752A0667519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11EB9CC-66A5-F989-B080-7DD3E2926D41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8B2C1434-1B35-F03E-8ADD-58B5113CCDC2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991037F9-9F51-BBEC-F246-23A0C85F1F4C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E78660F1-52E0-6D92-90AA-E366D4184A31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CE55D6F-773C-8382-2FF1-A25DA90A5B8A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6CB55E4-04C9-BB1A-3838-B0EF4EDDB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3A1DD127-7F81-38DF-CB24-939065324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255" y="987686"/>
            <a:ext cx="7938983" cy="525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2236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/>
          <p:cNvSpPr/>
          <p:nvPr/>
        </p:nvSpPr>
        <p:spPr>
          <a:xfrm>
            <a:off x="236906" y="351789"/>
            <a:ext cx="11716669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目次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B798FC63-C380-4D78-B770-0A502590229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63650A0-10CE-FF03-E7EA-14D079B6BFB5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CA27918-5189-80C6-296C-3BF035CFB6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B3A7E9B9-5445-8564-C4BF-E59613B38B26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67CA18D-9812-AE96-0354-6C61BC6C8D3B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1A149FDA-1692-71F2-D5B6-96B41EF1CB51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6BD2EF4F-5A75-0BDF-5E1A-049623235C4A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77517BF-76B1-4C36-9C15-B903E2A1609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2B96F65-DC05-0C84-D8FA-FCA07395BE6E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E9FF1642-D088-EC14-47FF-5B32E35DDC33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2CB943D-C35B-D13F-B00C-3DB9A4A50DC9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8A36E1A4-5C06-3F7B-C9F7-B7177B24DF71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30E92F0-6282-489D-7CF4-DA33F9828603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8D4D8AD3-2AB5-5FD2-F5F2-CACDF467FF37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26F33D96-D2BC-E809-4EDE-D4BC4205C6AA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E91DCE2C-13EE-D220-2232-628C96C5C2FD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0C0E4196-093F-B9DE-F7B1-92912954974C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B1735C4-30D3-50B8-292E-89AC43ADC0F2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9374A011-A501-1DB9-12ED-F92D59248933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21666FE-521E-C3C6-447A-951E4D79405E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75EA5B78-271F-1BB9-2FB3-3E1489C0CEA0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DDB0178-58F0-3463-3F18-8947B991B718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831D9D56-F208-3CBD-9AE8-91F85BEF3F1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50076123-D669-436D-2DE5-C5B653666213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B5C78A91-978C-B88A-F7FA-2C2340CE4C56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76E91C1-6B1E-FE48-DAF6-0C0B7C422E6E}"/>
              </a:ext>
            </a:extLst>
          </p:cNvPr>
          <p:cNvSpPr txBox="1"/>
          <p:nvPr/>
        </p:nvSpPr>
        <p:spPr>
          <a:xfrm>
            <a:off x="256156" y="989547"/>
            <a:ext cx="3276856" cy="54271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kumimoji="0" lang="ja-JP" altLang="en-US" sz="19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テーマ・コンセプト・・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・・</a:t>
            </a:r>
            <a:r>
              <a:rPr kumimoji="0" lang="ja-JP" altLang="en-US" sz="19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・</a:t>
            </a:r>
            <a:r>
              <a:rPr kumimoji="0" lang="en-US" altLang="ja-JP" sz="19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2</a:t>
            </a:r>
          </a:p>
          <a:p>
            <a:pPr>
              <a:lnSpc>
                <a:spcPts val="2600"/>
              </a:lnSpc>
            </a:pPr>
            <a:r>
              <a:rPr kumimoji="0" lang="ja-JP" altLang="en-US" sz="19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ポイント・・・・・・・・・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・・</a:t>
            </a:r>
            <a:r>
              <a:rPr kumimoji="0" lang="ja-JP" altLang="en-US" sz="19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・</a:t>
            </a:r>
            <a:r>
              <a:rPr kumimoji="0" lang="en-US" altLang="ja-JP" sz="19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3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設計概要・・・・・・・・・・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4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5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規模</a:t>
            </a:r>
            <a:r>
              <a:rPr kumimoji="0" lang="ja-JP" altLang="en-US" sz="19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・規制・・・・・・・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・</a:t>
            </a:r>
            <a:r>
              <a:rPr kumimoji="0" lang="ja-JP" altLang="en-US" sz="19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・</a:t>
            </a:r>
            <a:r>
              <a:rPr kumimoji="0" lang="en-US" altLang="ja-JP" sz="1900" b="0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6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8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工程・・・・・・・・・・・・・・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9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仕上表・・・・・・・・・・・・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10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11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配置図・・・・・・・・・・・・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12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１階・２階平面図・・・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13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14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北立面図・・・・・・・・・・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15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16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南立面図・・・・・・・・・・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17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西立面図・・・・・・・・・・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18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東立面図・・・・・・・・・・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19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断面図・・・・・・・・・・・・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20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矩計図・・・・・・・・・・・・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21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基礎伏図・・・・・・・・・・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22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１階・２階床伏図・・・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23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24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57144B5-D36E-E0E6-4B2E-4ACA24DE23F6}"/>
              </a:ext>
            </a:extLst>
          </p:cNvPr>
          <p:cNvSpPr txBox="1"/>
          <p:nvPr/>
        </p:nvSpPr>
        <p:spPr>
          <a:xfrm>
            <a:off x="3446610" y="1014434"/>
            <a:ext cx="3939437" cy="542712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小屋伏図・・・・・・・・・・・・・・・・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25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母屋・屋根伏図・・・・・・・・・・・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26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27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建具表・・・・・・・・・・・・・・・・・・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28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31</a:t>
            </a:r>
            <a:endParaRPr lang="en-US" altLang="ja-JP" sz="1900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１階・２階配管図・・・・・・・・・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32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33</a:t>
            </a:r>
            <a:endParaRPr lang="en-US" altLang="ja-JP" sz="1900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換気計画・・・・・・・・・・・・・・・・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34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照明・配電計画・・・・・・・・・・・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35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防火計画・・・・・・・・・・・・・・・・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36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軸組図・・・・・・・・・・・・・・・・・・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37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１・２階耐力壁配置図・・・・・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38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39</a:t>
            </a:r>
            <a:endParaRPr lang="en-US" altLang="ja-JP" sz="1900" dirty="0">
              <a:solidFill>
                <a:schemeClr val="tx1"/>
              </a:solidFill>
              <a:latin typeface="+mn-ea"/>
              <a:ea typeface="+mn-ea"/>
              <a:cs typeface="Calibri" panose="020F0502020204030204" pitchFamily="34" charset="0"/>
            </a:endParaRP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必要壁量・・・・・・・・・・・・・・・・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40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存在壁量・・・・・・・・・・・・・・・・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41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必要壁量（四分割法）・・・・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42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存在壁量（四分割法）・・・・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43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採光計算・・・・・・・・・・・・・・・・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44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換気計算・・・・・・・・・・・・・・・・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  <a:cs typeface="Calibri" panose="020F0502020204030204" pitchFamily="34" charset="0"/>
              </a:rPr>
              <a:t>45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排煙計算・・・・・・・・・・・・・・・・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46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6C67852-3F7D-06CB-ACB3-F92D91E4E58D}"/>
              </a:ext>
            </a:extLst>
          </p:cNvPr>
          <p:cNvSpPr txBox="1"/>
          <p:nvPr/>
        </p:nvSpPr>
        <p:spPr>
          <a:xfrm>
            <a:off x="7357172" y="1013862"/>
            <a:ext cx="4601059" cy="53860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2600"/>
              </a:lnSpc>
            </a:pPr>
            <a:r>
              <a:rPr lang="ja-JP" altLang="en-US" sz="1900" spc="-10" dirty="0">
                <a:solidFill>
                  <a:schemeClr val="tx1"/>
                </a:solidFill>
                <a:latin typeface="+mn-ea"/>
                <a:ea typeface="+mn-ea"/>
              </a:rPr>
              <a:t>Ｎ値計算・・・・・・・・・・・・・・・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・・・・・・</a:t>
            </a:r>
            <a:r>
              <a:rPr lang="ja-JP" altLang="en-US" sz="1900" spc="-10" dirty="0">
                <a:solidFill>
                  <a:schemeClr val="tx1"/>
                </a:solidFill>
                <a:latin typeface="+mn-ea"/>
                <a:ea typeface="+mn-ea"/>
              </a:rPr>
              <a:t>・</a:t>
            </a:r>
            <a:r>
              <a:rPr lang="en-US" altLang="ja-JP" sz="1900" spc="-10" dirty="0">
                <a:solidFill>
                  <a:schemeClr val="tx1"/>
                </a:solidFill>
                <a:latin typeface="+mn-ea"/>
                <a:ea typeface="+mn-ea"/>
              </a:rPr>
              <a:t>47</a:t>
            </a:r>
            <a:r>
              <a:rPr lang="ja-JP" altLang="en-US" sz="1900" spc="-1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spc="-10" dirty="0">
                <a:solidFill>
                  <a:schemeClr val="tx1"/>
                </a:solidFill>
                <a:latin typeface="+mn-ea"/>
                <a:ea typeface="+mn-ea"/>
              </a:rPr>
              <a:t>55</a:t>
            </a:r>
          </a:p>
          <a:p>
            <a:pPr>
              <a:lnSpc>
                <a:spcPts val="2600"/>
              </a:lnSpc>
            </a:pPr>
            <a:r>
              <a:rPr lang="ja-JP" altLang="en-US" sz="1900" spc="-10" dirty="0">
                <a:solidFill>
                  <a:schemeClr val="tx1"/>
                </a:solidFill>
                <a:latin typeface="+mn-ea"/>
                <a:ea typeface="+mn-ea"/>
              </a:rPr>
              <a:t>住宅模型概要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・・・・・・・・・・・・・・・・・・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56</a:t>
            </a:r>
          </a:p>
          <a:p>
            <a:pPr>
              <a:lnSpc>
                <a:spcPts val="2600"/>
              </a:lnSpc>
            </a:pPr>
            <a:r>
              <a:rPr lang="ja-JP" altLang="en-US" sz="1900" spc="-10" dirty="0">
                <a:solidFill>
                  <a:schemeClr val="tx1"/>
                </a:solidFill>
                <a:latin typeface="+mn-ea"/>
                <a:ea typeface="+mn-ea"/>
              </a:rPr>
              <a:t>住宅模型画像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・・・・・・・・・・・・・・・・・・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57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59</a:t>
            </a:r>
          </a:p>
          <a:p>
            <a:pPr marL="72000">
              <a:lnSpc>
                <a:spcPts val="2600"/>
              </a:lnSpc>
            </a:pPr>
            <a:r>
              <a:rPr lang="ja-JP" altLang="en-US" sz="1900" spc="-10" dirty="0">
                <a:solidFill>
                  <a:schemeClr val="tx1"/>
                </a:solidFill>
                <a:latin typeface="+mn-ea"/>
                <a:ea typeface="+mn-ea"/>
              </a:rPr>
              <a:t>３</a:t>
            </a:r>
            <a:r>
              <a:rPr lang="en-US" altLang="ja-JP" sz="1900" spc="-10" dirty="0">
                <a:solidFill>
                  <a:schemeClr val="tx1"/>
                </a:solidFill>
                <a:latin typeface="+mn-ea"/>
                <a:ea typeface="+mn-ea"/>
              </a:rPr>
              <a:t>D</a:t>
            </a:r>
            <a:r>
              <a:rPr lang="ja-JP" altLang="en-US" sz="1900" spc="-10" dirty="0">
                <a:solidFill>
                  <a:schemeClr val="tx1"/>
                </a:solidFill>
                <a:latin typeface="+mn-ea"/>
                <a:ea typeface="+mn-ea"/>
              </a:rPr>
              <a:t>イメージ概要・・・・・・・・・・・・・・・・</a:t>
            </a:r>
            <a:r>
              <a:rPr lang="en-US" altLang="ja-JP" sz="1900" spc="-10" dirty="0">
                <a:solidFill>
                  <a:schemeClr val="tx1"/>
                </a:solidFill>
                <a:latin typeface="+mn-ea"/>
                <a:ea typeface="+mn-ea"/>
              </a:rPr>
              <a:t>60</a:t>
            </a:r>
          </a:p>
          <a:p>
            <a:pPr marL="72000">
              <a:lnSpc>
                <a:spcPts val="2600"/>
              </a:lnSpc>
            </a:pPr>
            <a:r>
              <a:rPr lang="ja-JP" altLang="en-US" sz="1900" spc="-20" dirty="0">
                <a:solidFill>
                  <a:schemeClr val="tx1"/>
                </a:solidFill>
                <a:latin typeface="+mn-ea"/>
                <a:ea typeface="+mn-ea"/>
              </a:rPr>
              <a:t>３</a:t>
            </a:r>
            <a:r>
              <a:rPr lang="en-US" altLang="ja-JP" sz="1900" spc="-20" dirty="0">
                <a:solidFill>
                  <a:schemeClr val="tx1"/>
                </a:solidFill>
                <a:latin typeface="+mn-ea"/>
                <a:ea typeface="+mn-ea"/>
              </a:rPr>
              <a:t>D</a:t>
            </a:r>
            <a:r>
              <a:rPr lang="ja-JP" altLang="en-US" sz="1900" spc="-20" dirty="0">
                <a:solidFill>
                  <a:schemeClr val="tx1"/>
                </a:solidFill>
                <a:latin typeface="+mn-ea"/>
                <a:ea typeface="+mn-ea"/>
              </a:rPr>
              <a:t>イメージ（外観）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61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62</a:t>
            </a:r>
          </a:p>
          <a:p>
            <a:pPr marL="72000">
              <a:lnSpc>
                <a:spcPts val="2600"/>
              </a:lnSpc>
            </a:pPr>
            <a:r>
              <a:rPr lang="ja-JP" altLang="en-US" sz="1900" spc="-20" dirty="0">
                <a:solidFill>
                  <a:schemeClr val="tx1"/>
                </a:solidFill>
                <a:latin typeface="+mn-ea"/>
                <a:ea typeface="+mn-ea"/>
              </a:rPr>
              <a:t>３</a:t>
            </a:r>
            <a:r>
              <a:rPr lang="en-US" altLang="ja-JP" sz="1900" spc="-20" dirty="0">
                <a:solidFill>
                  <a:schemeClr val="tx1"/>
                </a:solidFill>
                <a:latin typeface="+mn-ea"/>
                <a:ea typeface="+mn-ea"/>
              </a:rPr>
              <a:t>D</a:t>
            </a:r>
            <a:r>
              <a:rPr lang="ja-JP" altLang="en-US" sz="1900" spc="-20" dirty="0">
                <a:solidFill>
                  <a:schemeClr val="tx1"/>
                </a:solidFill>
                <a:latin typeface="+mn-ea"/>
                <a:ea typeface="+mn-ea"/>
              </a:rPr>
              <a:t>イメージ（内観）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63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～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64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家具・家電計画</a:t>
            </a:r>
            <a:endParaRPr lang="en-US" altLang="ja-JP" sz="19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ts val="2600"/>
              </a:lnSpc>
            </a:pPr>
            <a:r>
              <a:rPr lang="en-US" altLang="ja-JP" sz="1900" spc="20" dirty="0">
                <a:solidFill>
                  <a:schemeClr val="tx1"/>
                </a:solidFill>
                <a:latin typeface="+mn-ea"/>
                <a:ea typeface="+mn-ea"/>
              </a:rPr>
              <a:t> ‐</a:t>
            </a:r>
            <a:r>
              <a:rPr lang="ja-JP" altLang="en-US" sz="1900" spc="20" dirty="0">
                <a:solidFill>
                  <a:schemeClr val="tx1"/>
                </a:solidFill>
                <a:latin typeface="+mn-ea"/>
                <a:ea typeface="+mn-ea"/>
              </a:rPr>
              <a:t>シアタールーム案・・・・・・・・・・・・・・・</a:t>
            </a:r>
            <a:r>
              <a:rPr lang="en-US" altLang="ja-JP" sz="1900" spc="20" dirty="0">
                <a:solidFill>
                  <a:schemeClr val="tx1"/>
                </a:solidFill>
                <a:latin typeface="+mn-ea"/>
                <a:ea typeface="+mn-ea"/>
              </a:rPr>
              <a:t>65</a:t>
            </a:r>
          </a:p>
          <a:p>
            <a:pPr>
              <a:lnSpc>
                <a:spcPts val="2600"/>
              </a:lnSpc>
            </a:pPr>
            <a:r>
              <a:rPr lang="ja-JP" altLang="en-US" sz="1900" spc="1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ja-JP" sz="1900" spc="10" dirty="0">
                <a:solidFill>
                  <a:schemeClr val="tx1"/>
                </a:solidFill>
                <a:latin typeface="+mn-ea"/>
                <a:ea typeface="+mn-ea"/>
              </a:rPr>
              <a:t>‐</a:t>
            </a:r>
            <a:r>
              <a:rPr lang="ja-JP" altLang="en-US" sz="1900" spc="10" dirty="0">
                <a:solidFill>
                  <a:schemeClr val="tx1"/>
                </a:solidFill>
                <a:latin typeface="+mn-ea"/>
                <a:ea typeface="+mn-ea"/>
              </a:rPr>
              <a:t>シアタールームイメージ・・・・・・・・・・・</a:t>
            </a:r>
            <a:r>
              <a:rPr lang="en-US" altLang="ja-JP" sz="1900" spc="10" dirty="0">
                <a:solidFill>
                  <a:schemeClr val="tx1"/>
                </a:solidFill>
                <a:latin typeface="+mn-ea"/>
                <a:ea typeface="+mn-ea"/>
              </a:rPr>
              <a:t>66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‐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ネイチャールーム案・・・・・・・・・・・・・・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67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‐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ネイチャールームイメージ・・・・・・・・・・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68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‐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ヘルスケア・ミラバスルーム案・・・・・・・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69</a:t>
            </a:r>
          </a:p>
          <a:p>
            <a:pPr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‐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ヘルスケア・ミラバスルームイメージ・・・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70</a:t>
            </a:r>
          </a:p>
          <a:p>
            <a:pPr marL="72000">
              <a:lnSpc>
                <a:spcPts val="2600"/>
              </a:lnSpc>
            </a:pPr>
            <a:r>
              <a:rPr lang="ja-JP" altLang="en-US" sz="1900" spc="-160" dirty="0">
                <a:solidFill>
                  <a:schemeClr val="tx1"/>
                </a:solidFill>
                <a:latin typeface="+mn-ea"/>
                <a:ea typeface="+mn-ea"/>
              </a:rPr>
              <a:t>ＶＲ</a:t>
            </a: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開発概要・・・・・・・・・・・・・・・・・・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71</a:t>
            </a:r>
          </a:p>
          <a:p>
            <a:pPr marL="72000"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取込の様子・・・・・・・・・・・・・・・・・・・・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72</a:t>
            </a:r>
          </a:p>
          <a:p>
            <a:pPr marL="72000">
              <a:lnSpc>
                <a:spcPts val="2600"/>
              </a:lnSpc>
            </a:pPr>
            <a:r>
              <a:rPr lang="ja-JP" altLang="en-US" sz="1900" dirty="0">
                <a:solidFill>
                  <a:schemeClr val="tx1"/>
                </a:solidFill>
                <a:latin typeface="+mn-ea"/>
                <a:ea typeface="+mn-ea"/>
              </a:rPr>
              <a:t>最後に・・・・・・・・・・・・・・・・・・・・・・・・</a:t>
            </a:r>
            <a:r>
              <a:rPr lang="en-US" altLang="ja-JP" sz="1900" dirty="0">
                <a:solidFill>
                  <a:schemeClr val="tx1"/>
                </a:solidFill>
                <a:latin typeface="+mn-ea"/>
                <a:ea typeface="+mn-ea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736259521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64403-A1B9-F187-984E-51ED1E821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4033D80E-B92F-0261-BE6B-A500F7563DE4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東立面図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4B201D7-5D48-F28E-6355-802002E3DB80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57A48AAC-ED2C-1FFC-6F3F-0A73EB805A6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19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AF82536-91B6-D52C-7CF4-F8A967E6A822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8F7B7FC-922D-ABBE-1003-14A200A92047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67427CF0-B6A2-C784-F630-507DF81C04E0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0495F10-F46C-95DC-2455-F3771522AA88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EE2F89F0-E231-5433-AFE1-0B8920F52A99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79A4124-3956-E085-0066-4C81C4F6C54B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9599E4F-8382-9876-1B65-04E3CD1876D1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7BDC6F9-7475-D2A7-2128-2F1261534693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CA508B3-CCA7-9DD8-3A31-823906D7349D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974F23B-CA21-1EC5-2AA7-F9A1B489BEC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A2ED6D1-D04B-E117-07C9-DC3AD41A5CAC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07545A6-BA88-CC5D-6077-46846077ECDA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99E0BFCB-4EF2-07A0-226B-C17FDE178105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D2C16FB0-A46C-99A8-59F3-618D5C9324A9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6342DFD6-FD70-7972-1E1A-EB481EB8BA94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EC0D3988-3FC8-C3C0-F47D-A7FA2A6DF3F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FF9E83B3-6B69-6BEC-B676-B8C0B384D57C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8557BEB4-AB7C-626E-14B3-3EDF895EB2BE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6988E63A-CE64-C009-F385-0866AC691190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3E4FAA84-B387-2EF8-FA9C-E62B733B13B6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F266DAB-481D-3FB1-5F64-33AC83FEE5C8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4E3CC66F-2451-C992-B98B-F160B3C39DB0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8152AD8-334C-399B-6238-C389AC5842C6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FD8DABB0-0098-F8E4-812C-DD478ADD376E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804F4C22-7376-1487-DAD7-A7F509532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02B69B6-B4ED-18E8-2DDF-5239168C79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679" y="990555"/>
            <a:ext cx="7957812" cy="525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02274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32B507-6EFF-7DDA-02D9-5BB774862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2732463B-4BCC-F620-08A2-CE466336DCF9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断面図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2B43DC-487E-3EAE-AAC2-A2B3648E24A7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6CB16DF0-969F-D6E4-FF91-9324C03BAEB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20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45919E1-5352-4D56-DDF3-1FF617DE8833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0B56DEC-B186-5787-1F7D-D276D03B47D7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A6F031E-A2C6-CBB4-3B08-F9E408F2AB31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075FCC1B-BCCA-07C1-6D0B-8D9B35D785A3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D4A695-4D75-47C9-166C-DED0E3356D7A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6D1469EA-D8B4-15BC-D52D-C3138C44F9E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F428FE14-437B-E603-88BD-F69B5B6EB950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1D32373-5D9D-09E6-F246-0A0A44367CE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29F1E04-A049-C4C2-7BD1-63C55B67277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8754AB13-191A-4558-F50F-3630660A5794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07C7018-1F7B-4A23-1536-D0DC9487A62C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4D86FF5-7F13-ABA0-11E6-3779EB2DD90C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187B854-79F7-2AB1-EDFB-7D13AAF7DFE1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BC208534-3EC1-6334-D49E-C1E483B9F9F1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4FADF760-3E91-017C-E33D-3B5466507A81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397BB4B9-422F-0F34-87DA-D5BA20F62489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B5154FC2-98A3-0423-1686-DADC8FC30726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E3C0E1F-034E-731A-B232-CEF882D83938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4E9495F8-F483-D3FF-2A9E-C6B24C1C1850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13195CE6-0299-0B7C-C699-CD0E1CDCF3E8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1DDCEF1B-6C77-290E-C6C8-6B362CFFFC8E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E854DE94-CCAA-B991-AB69-B314EEF07E42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310D3E10-5ED8-8C46-E528-66B1D8855228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6590ECE-8BC7-CE35-8B3E-8C8A1C4FE33D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9A558E2F-A374-C142-25F8-084E189C88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F911E29-F726-455E-A795-8F56C00E3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09425"/>
            <a:ext cx="7938982" cy="523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9026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64E2B-B267-5D25-48F8-6D0EF9BBC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32C43C8E-7F61-0946-785D-A5C465E0050D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矩計図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601D49A-F3C0-31FC-2206-C8AF2C6FB3CC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1974AFE0-C80F-0210-F701-CB651A969B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21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34E47D5-DFAF-5897-1545-D46CD465EFB2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7F37F08-EF6E-253A-5C95-B38708930400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37B211C5-5646-28B1-E711-9606632FDB4E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0965882-0695-C904-D7AB-C52DEE37E77E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6FB045D-83CA-C334-7E43-E0936B48377A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6CE403AA-B93D-9C3E-EE12-A4A74918E841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14A3E39-30EE-0E5D-9635-B89E40D8006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F196B30-D10D-9E75-8138-BFC5241A5DEA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E7466280-BD9A-6D87-BF0A-EFE9CDB374DC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234DD65-D82C-575E-8B42-43547D18554C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D12076B-A401-9F85-1AFB-6CDDD4E8A1F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D2ACAF6-884C-0E48-C96E-248665CAE372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D66E701-AA11-AD00-E5A8-58CD4917BEBE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444C50BE-ADD1-4154-4D21-D29C45267EA7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9FEB8E89-5E10-0F2A-D25D-E91D89D10AED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D269D7F-2C05-5955-F6C2-B21A0D56E429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C81055D-7C7B-2DC7-197B-0BDB405C1546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87845792-BB74-8F20-C073-E98E08E55A41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21C104DD-8585-6243-6A36-DDFF5E24309A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E3EFFFF1-7B24-E38D-6FFE-BE636BC57940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17D3240E-4224-3352-C853-65668A62F40E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D2B2C24D-8BCF-5CF4-B80A-A227DA5B3E6B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257F75FA-DB22-1B15-F315-54678439E333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C4BC56A-DDDD-09FB-5B71-8F6BC889C933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0A1F573B-688B-4085-944C-A2CDB3617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632" y="978606"/>
            <a:ext cx="3468735" cy="524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5160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5224A-3D0A-6F11-6F3E-E2A8AAD27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CF205A12-DBC9-85A0-25E3-341BF0EAF656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基礎伏図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C26C9C4-7247-F87B-0406-125FC371D46F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21620891-6349-6F49-3AAE-66824B5026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22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A78C91F-FB8C-C1F0-9440-11818AF70780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9272AEF-9E28-B12D-CAF4-5F013197E55B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3B80E31-9C36-8B60-2AD3-63ADFB72D567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A4BE7EF7-FFDD-ADD1-91FE-338F10F0E59D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6AF2C7D3-55D0-C8B4-FF1A-918602142D4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C246180C-D8D4-1209-33C2-589F41FA8B65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25BF03FB-0186-5E9D-3359-3DEFD6713565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743F17D-A104-ACE6-4279-F1503959A1D7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A350152-ACA8-608F-B1C8-AC719564009B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063D0AD-018B-8EC8-1471-8325BCC91E3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1E18222-D3E8-B2DF-7D1B-288EAD1E9090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21AAA651-BC8E-5A49-D46D-7F0D7EB476D6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77E19CC-62CB-A776-6440-EEBE8E38F55E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37ABE761-1C98-A16B-4A58-432917AE99A1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9767ECE0-A99D-39DC-11DD-7F1FD5D05A10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F0E489E-E5F0-B893-F0E3-495BDEA28F43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F7C259D2-C41C-2DC3-1948-2CA8772056D2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ECA0FD2-E722-E77A-E321-BF1D34D172F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9540413-DB42-EF8F-DFE1-6248D8460EAE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F6FD823D-0920-DA7E-1106-667C03870C6A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9ED5D27A-F4BD-EBB6-1C97-3A64EB13181A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29C615D-45DA-415F-8594-30EB5E7A7E50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3B9B552B-AE9D-3A85-076E-61D069C373BA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B00B36DB-9659-4834-35B1-4656E702359C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A6138283-2F5F-F984-951F-331179089C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DB91AFE-ADB4-4BFE-810D-DCE7AB61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10" y="1010549"/>
            <a:ext cx="7938982" cy="522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6758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6397D-19AF-6691-A13F-EAED4FAAB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A59BA337-33DA-DD7F-E393-15ED48011D99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床伏図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1B3167-D550-97C3-006D-0D08881427D6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B18B146-5CAF-7D8E-99FF-57E4A6D2B17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23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B56C502-6297-7F5B-D447-AD48027A989C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918065C-5D9B-D557-828A-A6E66C0BE4EE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4E02361-9A4D-9E28-DD7C-943E915A179C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0DCBE6F2-A443-B09D-44A5-4C520FBEA57C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0D478900-B62E-EBE6-3D2E-7B187C2AFD92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39694EE-96F1-2A4C-1056-74442685ABCB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6498F50-543E-2C83-8AEC-F28546BC3100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ECF1C81-BCC0-894E-6F30-12A90D9D0363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E1BF740E-B308-8104-16A0-D7C553FFAC64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F68D1CBA-C556-52BE-9389-DB2DC02AC132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87A89BE4-8B58-548A-B770-8571544C765A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ED2AEEFA-DE70-DDBD-5BE9-A6378D7FC047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A9526C2-F6FF-2762-7D00-78643AF2E2BD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8B8A5CC-4014-36F4-9F72-F4DF4AA48104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E72E2B8D-20C6-A168-E847-16FB27DF8460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B425521-E15D-9506-0066-D7CBDDCBFD44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4FEB69D9-6B46-B3CF-DD40-DB4B2A258984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6649924-8780-E77D-E83A-BED931F16D0B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7C72F511-5A98-1F28-038D-B4180E71E162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F49137FC-4E1F-E7E1-91D1-372192EA196C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15F04668-781E-BCDC-EEA3-E409AD24877A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75E0BA07-12D2-342F-7F28-740B9468EE5F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AE983D6-806E-DC75-B86D-2EC8ED1DCD4E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A2DFC324-F5BC-8C42-1469-82610E8E83E4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85C0A68F-0C76-CB87-2E52-563FDE56C9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27BE223-8230-1776-0343-4FD3713008A0}"/>
              </a:ext>
            </a:extLst>
          </p:cNvPr>
          <p:cNvSpPr txBox="1"/>
          <p:nvPr/>
        </p:nvSpPr>
        <p:spPr>
          <a:xfrm>
            <a:off x="650632" y="1711354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3000" b="1" dirty="0">
                <a:latin typeface="+mn-ea"/>
                <a:ea typeface="+mn-ea"/>
              </a:rPr>
              <a:t>１階</a:t>
            </a:r>
            <a:endParaRPr kumimoji="0" lang="en-US" altLang="ja-JP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3EBA2E2D-69BC-A4CA-8DA9-7E95DE5049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0866"/>
            <a:ext cx="7938982" cy="52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44212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A9EB78-4533-3FE0-940D-4B4311691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E3912723-F498-F43E-BA8D-900635154E86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床伏図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EA6411E-F7AE-9348-98FF-51392F49A60C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31A4147F-D4F2-04D5-4E3D-D43CE757D23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24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D5A2A0B-2FFF-8490-3DF6-972D56EC239A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A28E94-EFA3-3909-6884-A40FE3A544DB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B4CE0825-11BC-E16A-3456-497449912343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3BE93C2-9127-12E3-CE32-A3E0FDD782EF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E34E93FB-435D-9F5D-1AFD-8323213F5F4D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27A841A-B240-9586-509D-AEED235F9BFD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829A80F-323F-5A00-9F3C-BEFD64CC4D2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C24A52E0-6B83-7711-4D0B-58856DF733D8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09A2FA66-0E61-CFEF-DC2D-ECB7FB8CF808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948438A-C34B-9F2C-CFC1-6183F73722B6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C5FBCFA-5984-E706-81A9-B1477C3EEECF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D1B4A19-6D4B-123F-B578-B9975452614C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B0A5497-87C9-3E18-6133-D1B581693EEA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5CC23292-B388-F4D9-2C4F-EA1764B474CE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534E32F7-FBA4-B759-53DA-6EFA466128FD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E8BAC43-D1E3-E3BF-D15E-DB8CD363B229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B70FF40A-C730-D4A4-3367-777CF8A3C4B8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C22B70E-A6A6-CF11-0E0D-077A46A6E04A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AEEE91E5-7BA7-CBCC-8342-0DCCEB2E5294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F146505E-95CA-B482-D9EC-B91DFB2F2954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BE97610-F2AB-88CE-2605-2317FCEB67F7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5550CAC8-520C-168E-7D4F-69BF7C0411D6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C97B02CB-B95E-C53B-5218-34387C787614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8A77AF7E-BF73-D65C-D039-9A01821A31D2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1F58D216-C787-BA4A-F512-BB46BD4B0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6F96ED2-A3F9-0A51-BC45-7E1744BA5482}"/>
              </a:ext>
            </a:extLst>
          </p:cNvPr>
          <p:cNvSpPr txBox="1"/>
          <p:nvPr/>
        </p:nvSpPr>
        <p:spPr>
          <a:xfrm>
            <a:off x="650632" y="1711354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3000" b="1" dirty="0">
                <a:latin typeface="+mn-ea"/>
                <a:ea typeface="+mn-ea"/>
              </a:rPr>
              <a:t>２階</a:t>
            </a:r>
            <a:endParaRPr kumimoji="0" lang="en-US" altLang="ja-JP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2ECC84F5-5E2F-B33C-CC47-2D2728467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0494"/>
            <a:ext cx="7938982" cy="5247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5081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B3C4AA-E3E6-1B38-AC27-7516CC251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115775D2-2E32-10DE-7AD1-8E0537B1F492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小屋伏図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30DE0D1-69FB-31FC-3565-0606DE3FE0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5C9F8116-36FA-210D-C36B-720D443A99A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25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E21CC72-5EB9-C56D-414C-ED58C721B62A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4825D79-16D8-DB37-78E8-3698E4221A89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33B95D7-AE36-2AAA-D749-63AE82D08D2B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7DDF559-A4CC-B281-85C6-5CBFD19F2157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E3BC2A21-F3A0-A71E-4505-A1F269DC7F3B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A660D54-AA15-E48C-7593-F2AC10D95BB4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3E1C72B-93C4-0146-A088-E729DCD63B9D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7298369-1AB8-E459-25BF-7CA1C6496C4F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6D96D09-0979-0DAD-04F4-F3988D3572E5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B4A3EF1F-661F-1BC8-E23B-598C130DF53F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A6D36BF-2B3B-6513-4835-9F5670D2060A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014B998-169D-D344-7440-9B6E9617CC41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9790F4D-3124-6313-FFA7-7E7CEDE7B236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8F22D6E-94A2-F43B-E515-79E592C944D1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2B306E37-A915-961A-DB1B-CCEFF97ACC90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D4CFC1A2-8690-F92D-1516-536F0C33C639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485CB40B-F1FC-5B9F-AD16-68393B853B67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0DA4BCAB-8165-94CF-B26C-DC069D5A088F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2B07D1B5-0C04-91AC-F14D-E50FBF4510B8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CDCF621F-94A3-CA1E-2C2D-98299D39E72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B0B25C88-0077-4511-9A75-F564B3DC7FFC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196C403-897F-0026-8366-CBA725FAD2E5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CA80C77-B8FB-9510-3DF0-2032BB3424AF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D8A0C65-6E8F-1B02-77FC-C035E92B2621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9C40231B-E8E2-8908-DA00-8B959490E0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6C1DCED-5782-CA8B-2ED8-1BB32F76EF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9154"/>
            <a:ext cx="7938982" cy="52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11317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43C0B-C2E9-1DDE-BA77-18DBF5BDD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C64C7F2B-9808-9A91-872F-8B7F01AB0DCB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母屋伏図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7B1C2CF-7442-3EF1-D50E-B511872AEC77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0819ED3D-2611-7F8F-0911-66164618386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26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5AF8231-B569-8063-FAED-47767AECAE77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5C74BA0-FC2C-23BB-EB81-794B1C61E33F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7F38847B-3964-7B7F-5956-51C7E0C7E21D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E8478D1-911B-74FF-C95E-5701448D2F00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E6E7B1F-B7FC-C131-AC35-A5797B4362DA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B57F25F-2F01-DD81-BDBE-A19F6A61ED7F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CC0FFBC9-4D91-F0CC-F034-489E9FE4DE37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D1EE3DBB-89BB-D500-93E0-0BDB46AC443F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67BB5E8-BB43-79DC-3731-9BAE334C05C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E5CFCB0-5309-8077-B846-B16D162DEED7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7ED1BE05-EFDD-FC22-4650-842BF6A16D67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511410A3-91CB-A9EF-50DE-CD38EEB4BBD8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1A7359A-CE6E-1742-25DA-1E44B0568D51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532EB5BB-9151-8088-F5E2-EBA699730E3E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5B686D68-85D9-A17A-AB96-67FE93872E7A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094C926-0C61-6CD2-D44C-C23698B78C43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F43FEAC8-BBDC-E979-AB79-6461B8DD08B5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C11A9B14-EC05-C84F-70CA-B4C29391BA02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A9BFED8A-6A6B-E08A-1ACF-0ABD80378D35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DDA16126-1A1E-5EC3-E292-ADEF1B1BB444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66BD873-A85F-8634-D77A-2C8EAA3C45E8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EDC5FFEA-644E-FCD4-7CEC-B450447ED5BC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74F0F56D-78CD-7DDD-E911-D44C455E9591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675ED928-C5BE-BD4E-CAF6-63E759C66559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2886103-26DC-A0F2-BAD8-D41461F24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8B63FCA-4648-42E8-B98E-D00BF06CD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037" y="992846"/>
            <a:ext cx="7964141" cy="524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7523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880060-DACC-635E-1A0E-6AA5AC092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897CAEC0-AC6A-5F19-3236-88B443363028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屋根伏図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2D4DB67-F3E4-F1B1-5E0A-1AF268DBA1AE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868C211-3817-5589-C830-687C000E750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27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397C936-ABF4-781F-AF52-4E1509B95A0A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6F1A29B-3346-F9F1-B8D5-ACF2777C90F8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0D69AAD5-41F7-3439-EFF3-0B73CBF0B08C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110D786-4D40-B352-4497-CA48FE4FABC0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1B54E404-87E9-D34D-04EB-0936C0C90ABC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E6D263B-61E3-DD68-897E-F5286162EA60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FD3090AB-6024-D2CF-BA08-4EA8BB72B704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4A89492-24C7-B9CF-1DCC-2317E96A130F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9D54DF5-9EA6-7EB3-0FCE-DE02038CDC23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B17149E5-EA07-3008-1E7A-0587D42E5E90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5587193B-E9EE-6121-76F0-0497A97131BD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68FCD81D-EDCA-A568-1DDD-9229C4F67F0B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81774FEA-4245-5245-CB6C-D15F4F0B46C5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D31D7777-8D39-362C-6EB6-4EB0CE88BB28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E25133C1-6785-0A45-F60F-11E813AEE443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E6B876E6-E243-B371-B6D5-C3490288C023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FCC75FB0-815B-E0DF-C3EB-E6ACF61B201B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F39839C-1695-2E4F-DAED-0843D52493C6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707E885E-E016-FF1E-637C-CE219988D11C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1EA7BDE-B049-E969-B51B-B9679DF34F62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5E8844F-B84A-64E5-4BFF-71959DEFC1AF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54BA3BAB-BC8B-BB68-46BE-654C35B975E2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E7AC58F6-1917-6B95-8205-41068214D9BE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1197B8A8-7163-7D16-B94A-2F1BAB83F9DF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6E568013-7BFA-76A3-B864-086BDB5E5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23CF78F-299F-8043-1852-43FA18C15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8622"/>
            <a:ext cx="7938982" cy="52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2986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A8F055-7C2B-037C-DFCF-1FD9C6E5EC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6229E686-CB3C-94E6-70BB-7C257F5E9FB1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建具表（１）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8F7388C-4ADA-177C-8D3A-BA927F889692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290565ED-F2F6-0352-C05E-75ED5937347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28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F29A84E-A374-8086-35B1-910596ACEAE8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674C685-1113-FE2C-32C6-7D75A3C34238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39C5F46D-5DA3-F870-5C3F-3E1FC1490D40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CE66AFF0-0D2A-F567-AA8A-C471AD080718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43882B89-628F-7663-BA3F-3FDB84F51822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888698F-44C0-0381-39B6-5BB5009590DD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CC127C96-D57D-F2FF-709A-C132AEBB1E60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27E47CD8-3AC6-6BFC-B37F-818C81D8122A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AE6203D-A302-CA14-60CB-09CBC80F0C19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AFB328B-C7CD-0F4E-2257-518FF2321F74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202CB66C-C600-1D04-F4CC-FE4CB48D938D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E7F3EB7A-63FE-2287-DD2A-973C7751094B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86F7B799-C793-A18E-3A2C-23CB3405E1B4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35AC0F13-3965-D1F3-A23D-2AC215C95E71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501088B8-ABD8-69CE-D4B3-A206E2033020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08527708-7F3E-0F63-E453-33E1140028BE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8296C4C-695F-9BAD-7D84-252EC61FA455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59A4418D-6B0C-B2F7-1210-B975C7F79DE4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B3AA5F3-A4C5-F804-C264-F762395168AD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1CE01F7A-C605-2035-0B16-9C2A337A25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977A37C-D700-3D55-BBAD-DE109C8A6446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723EAC8D-2D7A-8366-C23A-153EE5F43D6A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3335EA1E-E93D-A4E5-1832-262A154AB53B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72F8A7C-B6FC-9AB5-537B-CE1A0848412C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8EA73463-EF40-B911-47EC-58E9CF3862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5C835849-E3AE-CE11-A077-A202F60E4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8" y="1016566"/>
            <a:ext cx="7938983" cy="524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7600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92468-4A89-F471-6DF5-BF03FEFB7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517A3094-7872-00E1-02C9-C90BA79CCFF3}"/>
              </a:ext>
            </a:extLst>
          </p:cNvPr>
          <p:cNvSpPr/>
          <p:nvPr/>
        </p:nvSpPr>
        <p:spPr>
          <a:xfrm>
            <a:off x="2278835" y="1354287"/>
            <a:ext cx="7294933" cy="1191756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テーマ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latin typeface="Meiryo UI" pitchFamily="50"/>
                <a:ea typeface="Meiryo UI" pitchFamily="50"/>
                <a:cs typeface="Times New Roman" pitchFamily="18"/>
              </a:rPr>
              <a:t>「人生輝く未来ハウスのかたち」</a:t>
            </a:r>
            <a:endParaRPr lang="en-US" altLang="ja-JP" sz="3600" b="1" dirty="0"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F7CB850-B762-6DA4-CEF2-8EA1CF9C4358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068B0843-3894-4AE5-60C8-EB6270C1DCB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31F7F11-6DFF-13B3-F72B-D4B781A778D7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7153B3C-FD85-0FF5-00F2-EC79ED529A5D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340EA2A1-3D04-876E-019C-3FF54B490CB3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920C72B-61D2-7DA1-ADF0-847773EE95C4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F586827-AE95-BD41-E0C5-580C5F94EF0E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86D9A430-87AE-ABFB-2256-EF49AD0A3EAB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3CDCE258-EDA6-AEA0-1493-403146068C55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72E0921-4DD8-1021-3BA3-6D191B10BF28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2BF14833-6D99-9BA9-2B52-EF66ADD02321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7F043AC1-B1DB-75AC-D422-F408939FAFE9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EE1D064-048E-34F1-BC7A-A1841EA56ACF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E730D372-68CC-D2DE-AEAB-E25589AAB5D2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1E6C6C5-E583-08FA-43A6-2929E9F664DE}"/>
              </a:ext>
            </a:extLst>
          </p:cNvPr>
          <p:cNvSpPr txBox="1"/>
          <p:nvPr/>
        </p:nvSpPr>
        <p:spPr>
          <a:xfrm>
            <a:off x="528046" y="3608326"/>
            <a:ext cx="11049104" cy="12003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68B7"/>
                </a:solidFill>
                <a:latin typeface="+mn-ea"/>
                <a:ea typeface="+mn-ea"/>
              </a:rPr>
              <a:t>コンセプト</a:t>
            </a:r>
            <a:endParaRPr lang="en-US" altLang="ja-JP" sz="3600" b="1" dirty="0">
              <a:solidFill>
                <a:srgbClr val="0068B7"/>
              </a:solidFill>
              <a:latin typeface="+mn-ea"/>
              <a:ea typeface="+mn-ea"/>
            </a:endParaRPr>
          </a:p>
          <a:p>
            <a:pPr algn="ctr"/>
            <a:r>
              <a:rPr lang="ja-JP" altLang="en-US" sz="3600" b="1" dirty="0">
                <a:latin typeface="+mn-ea"/>
                <a:ea typeface="+mn-ea"/>
              </a:rPr>
              <a:t>「心と体をあらゆる“かたち”で癒す未来の住宅」</a:t>
            </a:r>
            <a:endParaRPr kumimoji="0" lang="ja-JP" altLang="en-US" sz="3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961E5932-0B9B-2D4D-1271-940287B151C2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3F73B5B-99E6-B86E-3AA9-64E745DDA756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1F19168A-077D-EF8F-BDA2-6DCA2A3EAF06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FBC402F-3AD2-8EF2-E030-EA0D6D660E27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D34B2EA8-0AA7-29B8-DC30-815BF3773333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9F5D380-AE32-DF34-C128-9F27AEA02096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83A76FEB-E10B-F792-2C65-955D5DAB52CB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6043743-FB31-636E-5943-61075451B4B7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537ECDD-3FF5-97BA-7B57-0181B9E87BB5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320FEB34-054A-FABA-7EEE-7C9E1BAAA019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5BBEAC4-BD2B-F4D6-9742-1E4AB18DA4F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64490DDF-210F-2B05-A971-6CB7E620C89E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2813759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097A57-1989-3EF4-8153-44F201720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24772B44-05AE-18A4-A4F5-2B24F49460F8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建具表（２）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D8F711-FF20-D5D7-5906-E9C5E82D54D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983A3AF4-16BB-1718-AA6A-73FC8F59BCB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29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9410DE8-1151-666D-97E6-B1248DE0FF4A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CAA12AD-A5A1-AE8B-9C77-E0A1177300EC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6CAEDF8-2E9D-EF4D-629D-D8CA8B54BC69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2C6D2768-0B4A-E2DC-050F-93D4A3D4D35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D7ECC12-C4C8-FC3F-7E7C-157915848979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72B84408-562D-5460-95D1-4F1CF0708D18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729E447E-8793-1D46-3E69-2078C1EB8B69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F3D9B46-6A42-E45C-073D-03DED4E92D70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F819495-FF87-9E53-330A-A6EB76E3ABE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7FA6A35F-4928-8975-9623-1AD7D6A3E8F8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9711FD1-43A6-8278-C4C9-02429D0976CF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13C83F1-C903-4DC3-C661-8215247022F8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46696CD9-B9B2-3D25-B547-82FFFDF4AC2D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45DCF30-9CF4-7313-2507-3BB3DDA5E8B5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83CC8F84-A4DF-5CDA-812A-7288C07FF46E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D3F6F0C-AB97-953D-E1BF-8D4AB2CDC46B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3ADEE32B-A4C0-EEF8-8B49-139C6CF1FB3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65B39662-5D89-4CD8-18CF-50F9B6761C1C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26CACE59-11B1-F05C-4FC1-06D480B9ED5C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F6DD2ACF-1DCA-11A8-7FBA-57CAB040CAC9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586473C4-5D69-065B-97AE-56CF7FF01AC8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19C42B6F-D0A4-737D-2ED9-254E01FA8720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4ED098C4-88F9-D327-9854-C3028C99E58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9E25A633-2616-E94A-BC2A-EC60807FDBFE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BC75707A-85A0-A759-93DD-7C28535C27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22BE127F-1FAF-90C4-F0D3-AB5C0A696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2378"/>
            <a:ext cx="7938982" cy="52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95320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A84F7C-473E-D341-1064-E13ACFCD9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67BE857C-51F2-4D85-57D5-374E4C6C39AA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建具表（３）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555755A-8E8E-38C9-D8D7-5ED72E26C253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AD5C0F4E-AAB2-9B23-6DFC-771A9D275D4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30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0F64EBF-C258-BC85-79E9-2276BF0117ED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D8873E5-C176-E5A6-E580-4D9A5AE634B8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E4D231AE-239F-305C-0384-77DDB1DFAF90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4E0D204-1C4F-9755-1703-843B3AD678F4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1FB3B33C-A47A-00F0-7249-9739451B220F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CE7C372-2D47-5AED-204E-69F0DB869B4B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CC9594A0-8446-A678-87DA-DC361746F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DDC811AE-7D34-EE2B-F579-8225E9AA754E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C31EDE6A-8C37-FB44-439F-E08DD8C9C21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F3FB27CC-7FAF-2C6C-269D-129584E0BCA7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EB8BDC7-F0A9-6F6F-9193-6BE7640C86AC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DE5EE173-9C2A-9ECA-B3B4-FEC0A227E93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A8DAEA99-AA2B-5D15-4F8E-614203013B6C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7E2AE80-BCC6-67F6-BF7E-CF823D3E7FF6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E0484E58-FFDA-27B4-B804-935B62F2C44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D899845B-594E-9D93-6F2A-F24218EAA8F7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8061ED1-DF5E-541E-40D9-8CD621B711C2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57E80CBB-96AC-678A-42F5-BD940FB402A9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717D3D9-F263-7AB9-C25A-EE16DA0EFDB9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4D7ABEE7-E788-0521-E38E-7C95201FADE3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D38A7863-73FA-93C1-724C-88A6CEBD38C9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1EF3FEA1-CBDB-3BFF-019A-EC4E2DA70204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C72C77C5-B5CB-740B-7825-E1CDA38ACA0C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A7958C5B-5EE7-F4CB-F854-355D55AF50C2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064DF276-B182-EB2D-4B60-185C1A3DC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C528736-E768-4CD1-B996-AB024C41A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02655"/>
            <a:ext cx="7938982" cy="523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7063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60696-D62C-A842-352F-E03E09BB4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2289585B-FA59-9E3A-01ED-968F7859B16B}"/>
              </a:ext>
            </a:extLst>
          </p:cNvPr>
          <p:cNvSpPr/>
          <p:nvPr/>
        </p:nvSpPr>
        <p:spPr>
          <a:xfrm>
            <a:off x="208955" y="340848"/>
            <a:ext cx="11792546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建具表（４）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7FB8432-2D7A-4108-04E7-D10A8FB89ED5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60168BC6-D0B0-0B87-305C-59796083E25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31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4153E52-CD85-A532-79CC-A57E590830E9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4F78FAF-7290-DC06-4E2E-D9C0F686F871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BE7045D-BF39-AF72-21B5-6E8BE86AE373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4D700138-293C-A3E6-01FE-5B6B04E6CAEE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00F040B4-536D-3737-F836-A75E13834619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37BEA98-1C9A-DF4A-ED5E-E8D10D1AAEAA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82DEBA3-22E3-1E76-F6CF-07F7C9AB3195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91D2819-ECB7-EBE4-9C45-50CC1E555F8C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C4BA0D9-27D9-2EAE-58A4-6C8FB8155269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2CC7E30-68C8-9EB1-DF0A-7C9F58DA27AC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69221DD-2C9B-C312-876B-D05C7D9177E6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1A67F3A6-A7EB-2A36-4DF9-0C08316F8A84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76A69C09-9FF6-BF19-9044-F5CB8543E7E8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4F9C3725-A76F-27A1-7D2E-13A9BE677EDE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0CDEBB8-1CDF-AE63-DFBA-78A1CE275FDE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35BF402B-B377-2A45-55E0-8589FE98FFE4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B60B9ED9-3EC7-9F0F-FD79-8DBF729A279E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C7B373B0-18F1-15C8-ADBA-5814A078D78E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E512C02-396F-6907-A051-0A90EB097FFD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4751E215-C7E1-A011-2161-3E05AE41E463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B8B51110-380A-D86C-7C70-AE2458274D51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BE23479-06F1-0643-8282-5BCE89D7EABF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F90B60BA-9A3C-0FF4-430B-427CC64C6543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1CECBD51-04D9-895E-222A-B0CA97B16A6F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FAB56158-86FB-3097-D649-2499D7F04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81D1DF2-85D1-4A20-9B28-2EAC3AC5E9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7615"/>
            <a:ext cx="7938982" cy="52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0362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95D2C-5AA9-B28C-EACD-39FFE5454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A865AF56-97F0-A238-5F93-8AFFC7B0CFDE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配管図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9BC591-BC2C-1426-CAE7-7759BCC799E6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E8B307F0-8591-97CF-0341-D93EBD7C611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32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35C8BDB-86E8-CE4E-77F6-6D3D569A937A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2EEF900-E9A3-A104-4283-CE4DAD7FC572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F71D6D6A-F14D-4F23-8860-D9EE2A1113CA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C967977A-A9EE-13DE-209A-FE860A8DD6F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050FC3CC-155F-C80F-3CFA-1B22D59E6409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422F9586-0116-1602-7C1C-B3012637D6ED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E598A7DF-44A4-4BDE-2B62-5B2246F6B33E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66BA7DD-2709-185B-F39E-852F214ECC59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81AECFC2-3F2E-CAA9-0B3A-9F6FAD147FBC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C3172F3E-852C-6B7D-E236-1D748DF6C26F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5F600DD-2832-F41E-D44F-09B96D2E7C2E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1F39B6B-51B4-05BF-A642-9F97644093A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6792F45-932B-18D4-6DC9-7F0B5AC6A767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B802ACFC-D527-1D3E-031E-66F6B348A500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E305F725-86FC-F50D-188B-549CD90E9445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265E7CD9-B342-67B1-6A59-241D97093B09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A25D361-8650-F037-9C74-837F0AE18EA7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806D0AD-F2AE-5839-3579-0A2D9FA517CA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E5F43326-6823-1DB6-64A0-92EA7EE54A9A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E3D2731-F510-E820-DA46-BC0D546ADC86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9BA324BF-204B-6B75-9ED2-6858737A421B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84C5BC13-D80C-2D5A-039F-81B625F6572A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C00B452B-F55C-16D3-6E8A-425919D90A84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5CDA690-7139-3672-87D8-8EE88D55029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727239DA-2752-3619-A9A5-7EC7F1120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E797AC7-0C69-04F3-8DB9-4EA5507FE48A}"/>
              </a:ext>
            </a:extLst>
          </p:cNvPr>
          <p:cNvSpPr txBox="1"/>
          <p:nvPr/>
        </p:nvSpPr>
        <p:spPr>
          <a:xfrm>
            <a:off x="650632" y="1711354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3000" b="1" dirty="0">
                <a:latin typeface="+mn-ea"/>
                <a:ea typeface="+mn-ea"/>
              </a:rPr>
              <a:t>１階</a:t>
            </a:r>
            <a:endParaRPr kumimoji="0" lang="en-US" altLang="ja-JP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D9F308AF-CA15-0578-E5E5-C3B2D18B2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2143"/>
            <a:ext cx="7938982" cy="524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1995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C8E40-E718-DA4A-C62B-602D9C4B2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0661A1F0-E9EF-30B7-7122-A599FDFE3D41}"/>
              </a:ext>
            </a:extLst>
          </p:cNvPr>
          <p:cNvSpPr/>
          <p:nvPr/>
        </p:nvSpPr>
        <p:spPr>
          <a:xfrm>
            <a:off x="208955" y="340848"/>
            <a:ext cx="11730689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配管図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AF7F039-E279-FD45-9801-FA0F6859398B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224AD908-C6F5-5234-39FC-A2EF9BFF865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33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0249E9F-6F24-46CD-E6C6-13E5CFBE267E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26CE508-2233-A807-17F2-711CC99A1227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A21C11B-2297-BCB5-280F-822E55349939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E48EEF3-995F-452B-F80B-49AF930CEAE2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46BA982-F3A3-8728-A9DA-613E2C8B11F4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C65DF55-75DD-C13A-DDBE-13FF20D6A6A4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F1F475F0-F87B-6218-BF2B-E6B885A0158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84B0615-3A51-7504-9E6F-CD47885F3B6F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52A27636-11A2-8274-5683-B11BE6B16259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260D7B33-5323-95FD-33E0-9ABACFDCC377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5F74F94A-9924-E761-71C0-5A15A1C40787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0D38BF04-8102-47D1-BDB5-CC38DA9FDDB8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3EEC4CE-4F9F-0B8E-204F-20CAF960D6D6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4A4F5DF-6BA0-11B5-175B-82A4548356FA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0EAFE01-E15D-381C-66A5-A30BC52F7A63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DE68B745-7CEB-D622-C265-455DDD3FEC86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EE34EEE7-CB10-C485-E3C9-CD32089D5358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8CB750BB-46F2-9FB6-1C7A-5CF776808730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D36E506-7C67-1114-8185-EFEE17661EFA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DD5F44A0-E88C-1D4B-90DD-E75DB62834AC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E7F19CA7-CAB5-CA52-F9AE-E51B70842526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FEC75F9-4488-CBE2-F0BB-6A0D398A566F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9C2C321-D31E-3779-2098-93AA3661D741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034029B-9240-8CBC-91F5-3EC0987C6721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99A2BD2D-8C95-E7BB-B404-94E8C9A34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FD2D8D3-D7FD-1883-404A-59621FA3B963}"/>
              </a:ext>
            </a:extLst>
          </p:cNvPr>
          <p:cNvSpPr txBox="1"/>
          <p:nvPr/>
        </p:nvSpPr>
        <p:spPr>
          <a:xfrm>
            <a:off x="650632" y="1711354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3000" b="1" dirty="0">
                <a:latin typeface="+mn-ea"/>
                <a:ea typeface="+mn-ea"/>
              </a:rPr>
              <a:t>２階</a:t>
            </a:r>
            <a:endParaRPr kumimoji="0" lang="en-US" altLang="ja-JP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DF7E3431-9201-A5E9-E2E9-80D2E809E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55" y="980970"/>
            <a:ext cx="7967436" cy="526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949932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C9C51-FB5D-86B5-4C80-E91C36938E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4C68B484-D74B-8A87-6D15-DF9B82C9719A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換気計画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61BBCE6-EB8E-59D1-B084-C0888ECAFED2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CFECD12E-5E25-9DB0-5AD5-2718FE4E68E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34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5A067AC-6323-5F75-78A2-648AD1F5A6E3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39E4571-E296-9254-232C-9313E3DB1CAE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659C9E7B-084B-A7D3-C979-825266B2F197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6384A52-C2B3-A91F-FF01-42FBD8036FEE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13E13A13-94E9-9B61-BB89-6148096F7D10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D2C61F8A-073D-5636-22BB-F99C2BC0B648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7290EC3-D482-C1E4-A036-1437741A77A5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A1BA8B6-45AC-21BF-BC9E-98B42EC36F5D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7EF60F5-802A-BDC4-7F85-904B8671532D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27183A62-9D23-4DAA-D735-18C3F274DB66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2824E9AF-EDD6-394F-EB5B-B0F8335A9DAF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C56E17E-768B-E1EC-C1B1-9A6A7DAD7F83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AE5F286-0DC3-619B-A99E-BFCEC6E901A6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5F7A8CF8-C2F7-D3FC-3F36-7834007753EF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41285E85-115B-773A-4586-D396207A2044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B7561197-D9EB-54C4-34E3-52F0E744BD43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E346364-72FB-49FD-DDF6-45790EBBD8A3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D14A110-89F0-B37B-924E-0478DCC0C194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3D9B098D-C539-1F9F-8741-73F067E2BF08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BC1259F4-5B33-0FA5-984D-6F4813693E42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583245B-A82F-10E2-531B-23FF4F61A5A6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AA4845F-2809-99FC-AF83-843BA5DC3371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A7A9B1AF-6975-3E95-BAAC-CCF49B0A12BC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9A08D97-4EE8-D5A6-E450-42233C78E1E6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69589F9A-5166-14F9-FBF3-6609BF1ED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273A667E-26AB-0D48-C102-11629263E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9237"/>
            <a:ext cx="7938982" cy="52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4720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84AAB-6D30-AFE6-39EA-67B77F28E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9706D782-6784-143D-5CE4-2D7959B59D82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照明・配電計画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3764FF5-0F56-BAAC-42D1-B3DDB79CEDA5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6D98E88C-1896-0CBC-1B58-92DEFA3427C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35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D74267E-2FC3-EF5C-5997-7EF5B2D5EE8D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23D372-9436-906F-6783-FDA67BE8194E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A445F05-A735-5792-682D-DDCA2E075484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27E06C1-3096-C0B1-7D7E-117E9F9619AF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3D747AC-FB67-EBAB-F4A0-D86371155DC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DB6C5950-3F06-AE41-B77F-9038C6F8538F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A95F9D01-969A-12AC-72A7-C79AD6D20F64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FA62BDF-E02F-DA08-BFAD-9EB70A666218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D4E1043A-AC0A-FF83-BF19-BDD4AA0411C9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75B54D66-A697-CE86-7EC4-34ACB6B73A74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1799427-2495-BB32-5506-62283FFFF655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F74A97B-762B-C9BC-2C78-A2C54C8AE766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FFF2C9A-F7B5-6DC7-7129-7361AAFE0FA0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F3EE8A9D-40DC-A1A2-3F1E-BBB9B6F04B3D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21736EAC-9100-4E25-5DA1-82D6EB44EBBF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EB44220-21C0-009D-6817-0E30F3840327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CD555CFA-9D4F-69CD-05A9-A1ABE3056591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2D05463D-BCF0-892C-98E8-073E0AC4E812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5BDF19DF-0483-2EC2-FF41-15EB37E248FB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9B9C2BA-9EDD-3409-62DA-F2BAAFB67243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D480182-27C1-6249-7451-E7853FB37D39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348D820-6C5C-3299-8B66-8CA5D6F71C7C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F7EDBDC-8117-4F8E-B7EE-6FB537D7DA6B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17626B8-522D-88E3-70D9-F6F97D101B62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F719FBDA-2DA6-AB4E-D710-C3F0C1E9D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D89E70C-B0ED-78C1-A038-F6A9172695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02985"/>
            <a:ext cx="7938982" cy="52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610746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CA70A-420F-1531-1D30-D9E4A1CAD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AA23CB89-FC0E-069E-C2E6-5D83C7AD6159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防火計画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3710D79-676F-B585-B2B7-1110A9679260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D7493CED-7F59-E0D1-9FE0-07F4DD02758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36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423ACB5-D601-1CDF-3C67-869813676C28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5C06CDB-5C5E-0519-61BD-2660DF637253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A3FCC0D-DE02-9ED3-A713-0586BBF87F01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8C1A948-57A2-2E5C-BD6A-6503661318A9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16BA506-3D37-5466-EB31-C0EA21FE6BDC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4744E42B-D53E-D205-16E6-2B47EF6C5615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E93C115-C816-3E34-F1C6-0C121B8CAD0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17D8556-63DF-B367-AE4D-A6E0B8B8C95A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1887547-1FE0-5AED-0F5D-BA799F124B43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D69DC12F-E730-85AA-8F99-520FBD992B07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28116EE-CE06-42A5-90F1-35A247A580C8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DF2B17C-3596-73A9-6116-AC848B27E3A8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C516DD5-659F-5003-FB47-F3FF3D06B578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B55DC29-46BF-594D-57C8-7A09B909F7CC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30062B99-862A-E5E7-F3F2-27441A107A3C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665BF607-168A-E07B-F9DB-49C4D6CA31E2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03B032BD-333C-A145-1F9B-B506459FCC81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16FB408-9BF4-E1DB-4F01-9F8C10378C00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37DBD3DB-6690-41E3-7B03-6C9065339A1C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9F19B6AE-A999-7A19-A6EE-227AD72CF32D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120312F9-D5E5-E33A-5476-32354E6BF752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E66D3E07-842F-D938-50BB-FA6DD1FCE482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AC3589A3-0729-7923-8F84-A9B49F6E34AB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34462C2-A328-2AF8-C597-B1982A925B10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A9A27E59-2271-FD25-BB2A-1B39DA918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660069CF-061D-5BE9-8E11-6A355FCDB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91052"/>
            <a:ext cx="7938982" cy="524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18603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52C22-A47D-3BBB-6EE8-64D4E1A58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227AB038-A08E-3780-2190-E0B177D80776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耐力壁配置図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EBF0859-6B3F-F6EA-CCFA-C74FC972B1DB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24616514-D6B2-567D-6AF4-F3D628FC074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37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EA2F4E3-EBF5-0EC0-4B1F-029E2760006A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17EB661-3765-631A-E51B-21CBF412A3AD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D5E5D98-E505-D3A9-483F-FD01C15D94F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E492B16-30F7-F1F6-00FB-FF77DC0994F3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FDCE2CA-0081-4987-6261-E274E5EB0DA5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2D2B0E4B-06C6-2D75-2C9C-881F3B93EFB1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AFFBB823-00E3-8A50-8920-B01448FAE1F8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12CB6A1-A42D-E300-D22E-21FEB94E9678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223B24B-59B6-BFFB-497F-93D6FA9D7AB4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CCDD6432-B98D-5BAF-5797-FA6F6D811A66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4DAB4A3-E8A1-9A30-1362-5ED9BE1186EE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9EFFDF-AE7C-FE5D-A878-7A6821933DBF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A2020654-39BE-2C49-5448-D405B23ADEE1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C99F4D5-8316-F991-1E5C-D1D9FC76C8FA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EB1BA518-C774-9A17-8F59-B3F8EDD14C60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157CB0AF-46D1-8CA2-9B2C-53548A6DACD8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8FDCBC9B-7F91-BA41-B3AC-E6287D272A58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18E26FCA-3EBD-5C8B-2E98-88DFD07487C4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8B72418C-0060-2286-F0DD-B76A295ABF1C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D7E5CD2F-272D-3A8F-D30F-03563AF2D6A3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B1D5077-6B53-CF67-BEC4-B55E16A69E9D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F50EFD03-FC25-CBB4-3FF5-8B0FC3030E89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A2847D98-6062-08EB-F90D-1857D86FE9DB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A1577F61-2C4E-3EEE-D1C2-ECFB3CF64310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6040486-02BA-47DA-0519-5A2196B42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C582544-2810-EC86-CD94-765C32DB9565}"/>
              </a:ext>
            </a:extLst>
          </p:cNvPr>
          <p:cNvSpPr txBox="1"/>
          <p:nvPr/>
        </p:nvSpPr>
        <p:spPr>
          <a:xfrm>
            <a:off x="650632" y="1711354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3000" b="1" dirty="0">
                <a:latin typeface="+mn-ea"/>
                <a:ea typeface="+mn-ea"/>
              </a:rPr>
              <a:t>１階</a:t>
            </a:r>
            <a:endParaRPr kumimoji="0" lang="en-US" altLang="ja-JP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C17E4BB5-079D-E7CD-77B0-230E3B897D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51709"/>
            <a:ext cx="7977783" cy="528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5339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F1C0A-C7E8-1495-5444-535925DB1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C2B98B84-9D86-BC07-6A73-4530860EB0B2}"/>
              </a:ext>
            </a:extLst>
          </p:cNvPr>
          <p:cNvSpPr/>
          <p:nvPr/>
        </p:nvSpPr>
        <p:spPr>
          <a:xfrm>
            <a:off x="208955" y="340848"/>
            <a:ext cx="11730689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耐力壁配置図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C727506-2DCC-562B-4CFE-64DB6384D1C8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21638837-C975-3628-5B79-BF8284C244F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38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4B30C88-95B0-400D-3986-73CEB955C875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E5936BF-9231-7CA7-492E-3E2676B2F6E3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5672FD0-7211-68FB-84F2-C8D49078660E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02CDFDA1-B053-A4DB-7D38-4E311CA4A0DD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48906097-9B45-D235-D1E2-752D8ACE1829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43E4693F-4506-F981-1A97-4D21687DCA7C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CDD77D47-0F1E-F282-D419-32AEA7998F38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9CE0EA42-F4C1-C800-73D5-D45D8F70D8B2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217114B0-B2E8-2B4B-CAC6-3BD69F4BC474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A9B183E-32AA-5C42-59DC-8B3DD871F2D9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887073A-0E46-D6C7-4F02-1D63C010294D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21DF9007-EC11-7626-F80C-4D57CE45F7B5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13005216-77BC-D843-EF79-8C1196BFD216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43426FC-71C6-686A-906B-D9943B701BB5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A829C40-3CC1-2CEC-B566-8E82D320BA19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DA56C356-10C1-A265-5FE5-92627C837F90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82784CD-314A-6FAE-51EC-EF4AA0018185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855A41AA-E218-B480-CA63-AFE73C83690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A41DD207-BCE3-E7EC-5DF0-F48D64962CB8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A5487710-C623-DD9E-6FAD-785B0210498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296FC8E5-8418-94D2-16C3-6E9849D69614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EB2B38C-3C22-1EAC-9BB6-5108064D461E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2F02B018-FAD8-094E-232E-C8C8038C2861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7C26F24-F4CA-73DB-EC67-2CB25A5630CA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1BE7C619-5979-5702-F1C5-4C9BEC0D79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3272798-33BA-0712-D97E-8F4A6C0FAC2B}"/>
              </a:ext>
            </a:extLst>
          </p:cNvPr>
          <p:cNvSpPr txBox="1"/>
          <p:nvPr/>
        </p:nvSpPr>
        <p:spPr>
          <a:xfrm>
            <a:off x="650632" y="1711354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3000" b="1" dirty="0">
                <a:latin typeface="+mn-ea"/>
                <a:ea typeface="+mn-ea"/>
              </a:rPr>
              <a:t>２階</a:t>
            </a:r>
            <a:endParaRPr kumimoji="0" lang="en-US" altLang="ja-JP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80A51354-DFC2-822C-360E-3B431DF70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972258"/>
            <a:ext cx="7938982" cy="526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45814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D1BD5-39B7-675A-A618-09B20AB5D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E1178C31-D51E-8459-A738-112B175990AA}"/>
              </a:ext>
            </a:extLst>
          </p:cNvPr>
          <p:cNvSpPr/>
          <p:nvPr/>
        </p:nvSpPr>
        <p:spPr>
          <a:xfrm>
            <a:off x="2371805" y="1136471"/>
            <a:ext cx="7529400" cy="5131296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2800" b="1" dirty="0">
                <a:latin typeface="Meiryo UI" pitchFamily="50"/>
                <a:ea typeface="Meiryo UI" pitchFamily="50"/>
                <a:cs typeface="Times New Roman" pitchFamily="18"/>
              </a:rPr>
              <a:t>1.</a:t>
            </a: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心と体を癒す極上の空間（コンセプトルーム）</a:t>
            </a:r>
            <a:endParaRPr lang="en-US" altLang="ja-JP" sz="28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　・シアタールーム</a:t>
            </a:r>
            <a:endParaRPr lang="en-US" altLang="ja-JP" sz="28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　・</a:t>
            </a:r>
            <a:r>
              <a:rPr lang="ja-JP" altLang="en-US" sz="2800" b="1" spc="60" dirty="0">
                <a:latin typeface="Meiryo UI" pitchFamily="50"/>
                <a:ea typeface="Meiryo UI" pitchFamily="50"/>
                <a:cs typeface="Times New Roman" pitchFamily="18"/>
              </a:rPr>
              <a:t>ミラバスルーム</a:t>
            </a:r>
          </a:p>
          <a:p>
            <a:pPr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　・ヘルスケアルーム</a:t>
            </a:r>
          </a:p>
          <a:p>
            <a:pPr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　・</a:t>
            </a:r>
            <a:r>
              <a:rPr lang="ja-JP" altLang="en-US" sz="2800" b="1" spc="40" dirty="0">
                <a:latin typeface="Meiryo UI" pitchFamily="50"/>
                <a:ea typeface="Meiryo UI" pitchFamily="50"/>
                <a:cs typeface="Times New Roman" pitchFamily="18"/>
              </a:rPr>
              <a:t>ネイチャールーム</a:t>
            </a:r>
          </a:p>
          <a:p>
            <a:pPr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　・ギャラリー（通路）</a:t>
            </a:r>
            <a:endParaRPr lang="en-US" altLang="ja-JP" sz="28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defTabSz="329918">
              <a:spcBef>
                <a:spcPts val="12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2800" b="1" dirty="0">
                <a:latin typeface="Meiryo UI" pitchFamily="50"/>
                <a:ea typeface="Meiryo UI" pitchFamily="50"/>
                <a:cs typeface="Times New Roman" pitchFamily="18"/>
              </a:rPr>
              <a:t>2.</a:t>
            </a: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扉の自動化でスムーズな出入りを実現</a:t>
            </a:r>
            <a:endParaRPr lang="en-US" altLang="ja-JP" sz="28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　・顔認証自動開閉玄関引戸</a:t>
            </a:r>
            <a:endParaRPr lang="en-US" altLang="ja-JP" sz="28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　・バス／トイレ自動開閉円形戸</a:t>
            </a:r>
            <a:endParaRPr lang="en-US" altLang="ja-JP" sz="28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　・自動開閉アコーディオンカーテン</a:t>
            </a:r>
            <a:endParaRPr lang="en-US" altLang="ja-JP" sz="28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defTabSz="329918">
              <a:spcBef>
                <a:spcPts val="1200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2800" b="1" dirty="0">
                <a:latin typeface="Meiryo UI" pitchFamily="50"/>
                <a:ea typeface="Meiryo UI" pitchFamily="50"/>
                <a:cs typeface="Times New Roman" pitchFamily="18"/>
              </a:rPr>
              <a:t>3.</a:t>
            </a: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 コンセプトルームに基づく備え付けの家電と家具</a:t>
            </a:r>
            <a:endParaRPr lang="en-US" altLang="ja-JP" sz="2800" b="1" dirty="0"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C561E01-6C80-CC73-3795-C9FC6B6B35A2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676800DD-855E-810A-DA11-49B63CB898D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80CB31B-AD48-80EB-17DF-A8542ABEF265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2133EDB-E3A3-2F31-40AB-AD96DC50BAD3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E83BE32-D28D-CF0A-CB40-31F9F1CE480E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136C4FB-C5D0-0F51-67F9-14CAB18D755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90B9CF6-F5E8-CD04-EA3D-1FAA3E79102E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BC53BB68-5BB5-A987-4134-0B27B605594B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71755A4-B36B-A47D-A95B-B078705E191D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D8EDFD5-3EDB-E63A-71F4-3AB395EF5D0E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162C4DAD-1B34-AA60-480B-4CA6C4126A0C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D32A334-F030-42A4-DD67-867EB4942766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9654F2C-F543-1C28-D13B-DCAA459DAD5F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2F48061D-637A-816E-133D-D2492F796170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76CE55B2-CF13-1485-A7C9-6592BEC628DC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9A3A354-A394-7498-D2A4-02709848094E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8D99C2E1-AEB7-2CD4-42E9-DFC5A04D586F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E7D6D7D6-D111-4633-16AE-BB0365CFC151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69523E7-A286-3DAE-5A28-2DB000F67CA5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736BCBF-CE33-958C-81A2-71EE3C348423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5293E74-CD5A-8713-FD6D-2F163B5708E0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1B0CDE9A-9C15-F320-5C77-92511881BBA7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B9533B1C-F201-A83C-2902-859E44313BAC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7C111D85-130E-DD2F-F76E-DD658C31C972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439B5CE-3F94-0605-F5C1-15789860B83F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42312D8E-5536-5B5C-0526-82FF0EF93419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7D4312-540D-7B73-1726-E8FEBBF51702}"/>
              </a:ext>
            </a:extLst>
          </p:cNvPr>
          <p:cNvSpPr txBox="1"/>
          <p:nvPr/>
        </p:nvSpPr>
        <p:spPr>
          <a:xfrm flipH="1">
            <a:off x="190500" y="440123"/>
            <a:ext cx="117254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ポイント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26155644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3E773-8B4A-1B8D-A535-BB42483BE2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C5E2EF2B-8901-051D-EA75-1D813DA7093B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軸組図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1A28B6A-2CEB-DE86-760F-CFD4AF8C37C4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95850675-141D-CEC9-FA03-38E9BF0109C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39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F993DBE-B3C8-C196-DDCD-3322BFD8DFBC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B44C57A-F4ED-B6E0-EA55-6C9E1733FB7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F689E265-F278-B691-6995-B50267BF0C74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AF51CF5-CB48-1066-3A84-2E51F4A68641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24C81E2-BE30-4165-2044-3B0556AE02B1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C9C99C7E-F8C7-A8D6-35D7-CCDC91A3FE72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98A9C3E-147B-1E5E-F470-9806B71757BF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2252A8A-4465-2115-6E4A-6549A26F30B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92FDF25-32C6-09D5-0F96-E34CA0078CEF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4AC7CA3-F599-2D93-954E-D149A8838AA1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117CF6C-6CAE-96F9-E490-73DC4EE303FC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D177BDAA-2C26-74FD-3D2B-4C6682B580A1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D34ACD3-8FA2-0043-17EF-F0A4BBEC0F03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D92AB0-7555-78B7-DBBB-584D5A156EB8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0347E8F4-D369-71AE-9E44-1760DF51448C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F94A9EB-F239-7A3F-E93D-312891B9FBE6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C618980-72BA-1ED3-94BE-A2F7F1D91AB4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3107D279-3FE0-DC9E-09A0-ABB3C95677CE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7F3C60CD-09BA-AB66-63D6-A05B898F000B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2F584FDC-2C78-B23C-7CD3-99D21938C831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DDB59372-ACBE-0C40-7723-EDC281598C2F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BEE4A3D-E3B2-5C32-E8F4-B6F06B95B5B0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F0C9741C-C64F-EB4D-1BB8-A2BC5EDFB6CB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800311BE-7375-5AF2-E894-F79557F6EE8F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B8BED696-6E14-4B56-A991-C6E816A27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16566"/>
            <a:ext cx="7938982" cy="522238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15492636-BB06-23C8-1B91-25BD9C85A7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09" y="1002985"/>
            <a:ext cx="7938982" cy="523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662339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31346" y="461717"/>
            <a:ext cx="11729307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必要壁量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40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" name="表 30">
            <a:extLst>
              <a:ext uri="{FF2B5EF4-FFF2-40B4-BE49-F238E27FC236}">
                <a16:creationId xmlns:a16="http://schemas.microsoft.com/office/drawing/2014/main" id="{4513C4CF-4283-4350-AEA1-A788E86FF1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1369012"/>
              </p:ext>
            </p:extLst>
          </p:nvPr>
        </p:nvGraphicFramePr>
        <p:xfrm>
          <a:off x="1752621" y="1737897"/>
          <a:ext cx="8620738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58895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1471559">
                  <a:extLst>
                    <a:ext uri="{9D8B030D-6E8A-4147-A177-3AD203B41FA5}">
                      <a16:colId xmlns:a16="http://schemas.microsoft.com/office/drawing/2014/main" val="2265015357"/>
                    </a:ext>
                  </a:extLst>
                </a:gridCol>
                <a:gridCol w="1573045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345054">
                  <a:extLst>
                    <a:ext uri="{9D8B030D-6E8A-4147-A177-3AD203B41FA5}">
                      <a16:colId xmlns:a16="http://schemas.microsoft.com/office/drawing/2014/main" val="1433061247"/>
                    </a:ext>
                  </a:extLst>
                </a:gridCol>
                <a:gridCol w="2671374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293312">
                  <a:extLst>
                    <a:ext uri="{9D8B030D-6E8A-4147-A177-3AD203B41FA5}">
                      <a16:colId xmlns:a16="http://schemas.microsoft.com/office/drawing/2014/main" val="1808939353"/>
                    </a:ext>
                  </a:extLst>
                </a:gridCol>
                <a:gridCol w="1507499">
                  <a:extLst>
                    <a:ext uri="{9D8B030D-6E8A-4147-A177-3AD203B41FA5}">
                      <a16:colId xmlns:a16="http://schemas.microsoft.com/office/drawing/2014/main" val="17371394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階数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方向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床面積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床面積に乗ずる数値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必要壁量</a:t>
                      </a:r>
                      <a:r>
                        <a:rPr kumimoji="1" lang="en-US" altLang="ja-JP" sz="1400" dirty="0"/>
                        <a:t>L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２階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X,Y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67.08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㎡（太陽光パネルあり）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1409㎝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１階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X,Y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67.08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40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㎡（太陽光パネルあり）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2684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</a:tbl>
          </a:graphicData>
        </a:graphic>
      </p:graphicFrame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A54B2608-93DA-40E0-8ACE-F57180AE2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5211538"/>
              </p:ext>
            </p:extLst>
          </p:nvPr>
        </p:nvGraphicFramePr>
        <p:xfrm>
          <a:off x="384874" y="3577900"/>
          <a:ext cx="11408093" cy="25106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9948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796954">
                  <a:extLst>
                    <a:ext uri="{9D8B030D-6E8A-4147-A177-3AD203B41FA5}">
                      <a16:colId xmlns:a16="http://schemas.microsoft.com/office/drawing/2014/main" val="2265015357"/>
                    </a:ext>
                  </a:extLst>
                </a:gridCol>
                <a:gridCol w="5704514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369115">
                  <a:extLst>
                    <a:ext uri="{9D8B030D-6E8A-4147-A177-3AD203B41FA5}">
                      <a16:colId xmlns:a16="http://schemas.microsoft.com/office/drawing/2014/main" val="1433061247"/>
                    </a:ext>
                  </a:extLst>
                </a:gridCol>
                <a:gridCol w="2114026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360727">
                  <a:extLst>
                    <a:ext uri="{9D8B030D-6E8A-4147-A177-3AD203B41FA5}">
                      <a16:colId xmlns:a16="http://schemas.microsoft.com/office/drawing/2014/main" val="1808939353"/>
                    </a:ext>
                  </a:extLst>
                </a:gridCol>
                <a:gridCol w="1402809">
                  <a:extLst>
                    <a:ext uri="{9D8B030D-6E8A-4147-A177-3AD203B41FA5}">
                      <a16:colId xmlns:a16="http://schemas.microsoft.com/office/drawing/2014/main" val="17371394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階数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方向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見付面積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床面積に乗ずる数値</a:t>
                      </a:r>
                      <a:endParaRPr kumimoji="1" lang="en-US" altLang="ja-JP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必要壁量</a:t>
                      </a:r>
                      <a:r>
                        <a:rPr kumimoji="1" lang="en-US" altLang="ja-JP" sz="1400" dirty="0"/>
                        <a:t>L</a:t>
                      </a:r>
                      <a:endParaRPr kumimoji="1" lang="ja-JP" alt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２階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X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050" dirty="0"/>
                        <a:t>（外壁：</a:t>
                      </a:r>
                      <a:r>
                        <a:rPr kumimoji="1" lang="en-US" altLang="ja-JP" sz="1050" dirty="0"/>
                        <a:t>8375×</a:t>
                      </a:r>
                      <a:r>
                        <a:rPr kumimoji="1" lang="ja-JP" altLang="en-US" sz="1050" dirty="0"/>
                        <a:t>（</a:t>
                      </a:r>
                      <a:r>
                        <a:rPr kumimoji="1" lang="en-US" altLang="ja-JP" sz="1050" dirty="0"/>
                        <a:t>1635</a:t>
                      </a:r>
                      <a:r>
                        <a:rPr kumimoji="1" lang="ja-JP" altLang="en-US" sz="1050" dirty="0"/>
                        <a:t>＋</a:t>
                      </a:r>
                      <a:r>
                        <a:rPr kumimoji="1" lang="en-US" altLang="ja-JP" sz="1050" dirty="0"/>
                        <a:t>86</a:t>
                      </a:r>
                      <a:r>
                        <a:rPr kumimoji="1" lang="ja-JP" altLang="en-US" sz="1050" dirty="0"/>
                        <a:t>））</a:t>
                      </a:r>
                      <a:r>
                        <a:rPr kumimoji="1" lang="en-US" altLang="ja-JP" sz="1050" dirty="0"/>
                        <a:t>+</a:t>
                      </a:r>
                      <a:r>
                        <a:rPr kumimoji="1" lang="ja-JP" altLang="en-US" sz="1050" dirty="0"/>
                        <a:t>（屋根中央</a:t>
                      </a:r>
                      <a:r>
                        <a:rPr kumimoji="1" lang="ja-JP" altLang="en-US" sz="1050" dirty="0">
                          <a:sym typeface="Wingdings" panose="05000000000000000000" pitchFamily="2" charset="2"/>
                        </a:rPr>
                        <a:t>（</a:t>
                      </a:r>
                      <a:r>
                        <a:rPr kumimoji="1" lang="en-US" altLang="ja-JP" sz="1050" dirty="0"/>
                        <a:t>8375×836</a:t>
                      </a:r>
                      <a:r>
                        <a:rPr kumimoji="1" lang="ja-JP" altLang="en-US" sz="1050" dirty="0"/>
                        <a:t>）</a:t>
                      </a:r>
                      <a:r>
                        <a:rPr kumimoji="1" lang="en-US" altLang="ja-JP" sz="1050" dirty="0"/>
                        <a:t>÷2</a:t>
                      </a:r>
                      <a:r>
                        <a:rPr kumimoji="1" lang="ja-JP" altLang="en-US" sz="1050" dirty="0"/>
                        <a:t>）＋（屋根両端：（</a:t>
                      </a:r>
                      <a:r>
                        <a:rPr kumimoji="1" lang="en-US" altLang="ja-JP" sz="1050" dirty="0"/>
                        <a:t>817.5×213.2</a:t>
                      </a:r>
                      <a:r>
                        <a:rPr kumimoji="1" lang="ja-JP" altLang="en-US" sz="1050" dirty="0"/>
                        <a:t>）＋（</a:t>
                      </a:r>
                      <a:r>
                        <a:rPr kumimoji="1" lang="en-US" altLang="ja-JP" sz="1050" dirty="0"/>
                        <a:t>990×213.2</a:t>
                      </a:r>
                      <a:r>
                        <a:rPr kumimoji="1" lang="ja-JP" altLang="en-US" sz="1050" dirty="0"/>
                        <a:t>））＝</a:t>
                      </a:r>
                      <a:r>
                        <a:rPr kumimoji="1" lang="en-US" altLang="ja-JP" sz="1050" dirty="0"/>
                        <a:t>14.42</a:t>
                      </a:r>
                      <a:r>
                        <a:rPr kumimoji="1" lang="ja-JP" altLang="en-US" sz="1050" dirty="0"/>
                        <a:t>＋</a:t>
                      </a:r>
                      <a:r>
                        <a:rPr kumimoji="1" lang="en-US" altLang="ja-JP" sz="1050" dirty="0"/>
                        <a:t>3.5</a:t>
                      </a:r>
                      <a:r>
                        <a:rPr kumimoji="1" lang="ja-JP" altLang="en-US" sz="1050" dirty="0"/>
                        <a:t>＋</a:t>
                      </a:r>
                      <a:r>
                        <a:rPr kumimoji="1" lang="en-US" altLang="ja-JP" sz="1050" dirty="0"/>
                        <a:t>0.39</a:t>
                      </a:r>
                      <a:r>
                        <a:rPr kumimoji="1" lang="ja-JP" altLang="en-US" sz="1050" dirty="0"/>
                        <a:t>＝</a:t>
                      </a:r>
                      <a:r>
                        <a:rPr kumimoji="1" lang="en-US" altLang="ja-JP" sz="1050"/>
                        <a:t>18.30</a:t>
                      </a:r>
                      <a:r>
                        <a:rPr kumimoji="1" lang="ja-JP" altLang="en-US" sz="1050"/>
                        <a:t>・</a:t>
                      </a:r>
                      <a:r>
                        <a:rPr kumimoji="1" lang="ja-JP" altLang="en-US" sz="1050" dirty="0"/>
                        <a:t>・・①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50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915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/>
                        <a:t>（屋根両端：（</a:t>
                      </a:r>
                      <a:r>
                        <a:rPr kumimoji="1" lang="en-US" altLang="ja-JP" sz="1050" dirty="0"/>
                        <a:t>910×1228</a:t>
                      </a:r>
                      <a:r>
                        <a:rPr kumimoji="1" lang="ja-JP" altLang="en-US" sz="1050" dirty="0"/>
                        <a:t>）</a:t>
                      </a:r>
                      <a:r>
                        <a:rPr kumimoji="1" lang="en-US" altLang="ja-JP" sz="1050" dirty="0"/>
                        <a:t>×2</a:t>
                      </a:r>
                      <a:r>
                        <a:rPr kumimoji="1" lang="ja-JP" altLang="en-US" sz="1050" dirty="0"/>
                        <a:t>）＋（外壁＋屋根中央：</a:t>
                      </a:r>
                      <a:r>
                        <a:rPr kumimoji="1" lang="en-US" altLang="ja-JP" sz="1050" dirty="0"/>
                        <a:t>8375×</a:t>
                      </a:r>
                      <a:r>
                        <a:rPr kumimoji="1" lang="ja-JP" altLang="en-US" sz="1050" dirty="0"/>
                        <a:t>（</a:t>
                      </a:r>
                      <a:r>
                        <a:rPr kumimoji="1" lang="en-US" altLang="ja-JP" sz="1050" dirty="0"/>
                        <a:t>1635</a:t>
                      </a:r>
                      <a:r>
                        <a:rPr kumimoji="1" lang="ja-JP" altLang="en-US" sz="1050" dirty="0"/>
                        <a:t>＋</a:t>
                      </a:r>
                      <a:r>
                        <a:rPr kumimoji="1" lang="en-US" altLang="ja-JP" sz="1050" dirty="0"/>
                        <a:t>1005</a:t>
                      </a:r>
                      <a:r>
                        <a:rPr kumimoji="1" lang="ja-JP" altLang="en-US" sz="1050" dirty="0"/>
                        <a:t>））</a:t>
                      </a:r>
                      <a:endParaRPr kumimoji="1" lang="en-US" altLang="ja-JP" sz="105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050" dirty="0"/>
                        <a:t>＝</a:t>
                      </a:r>
                      <a:r>
                        <a:rPr kumimoji="1" lang="en-US" altLang="ja-JP" sz="1050" dirty="0"/>
                        <a:t>2.24</a:t>
                      </a:r>
                      <a:r>
                        <a:rPr kumimoji="1" lang="ja-JP" altLang="en-US" sz="1050" dirty="0"/>
                        <a:t>＋</a:t>
                      </a:r>
                      <a:r>
                        <a:rPr kumimoji="1" lang="en-US" altLang="ja-JP" sz="1050" dirty="0"/>
                        <a:t>22.11</a:t>
                      </a:r>
                      <a:r>
                        <a:rPr kumimoji="1" lang="ja-JP" altLang="en-US" sz="1050" dirty="0"/>
                        <a:t>＝</a:t>
                      </a:r>
                      <a:r>
                        <a:rPr kumimoji="1" lang="en-US" altLang="ja-JP" sz="1050" dirty="0"/>
                        <a:t>24.35</a:t>
                      </a:r>
                      <a:r>
                        <a:rPr kumimoji="1" lang="ja-JP" altLang="en-US" sz="1050" dirty="0"/>
                        <a:t>・・・②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50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1218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１階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①＋（外壁：</a:t>
                      </a:r>
                      <a:r>
                        <a:rPr kumimoji="1" lang="en-US" altLang="ja-JP" sz="1400" dirty="0"/>
                        <a:t>8375×</a:t>
                      </a:r>
                      <a:r>
                        <a:rPr kumimoji="1" lang="ja-JP" altLang="en-US" sz="1400" dirty="0"/>
                        <a:t>（</a:t>
                      </a:r>
                      <a:r>
                        <a:rPr kumimoji="1" lang="en-US" altLang="ja-JP" sz="1400" dirty="0"/>
                        <a:t>1565</a:t>
                      </a:r>
                      <a:r>
                        <a:rPr kumimoji="1" lang="ja-JP" altLang="en-US" sz="1400" dirty="0"/>
                        <a:t>＋</a:t>
                      </a:r>
                      <a:r>
                        <a:rPr kumimoji="1" lang="en-US" altLang="ja-JP" sz="1400" dirty="0"/>
                        <a:t>1350</a:t>
                      </a:r>
                      <a:r>
                        <a:rPr kumimoji="1" lang="ja-JP" altLang="en-US" sz="1400" dirty="0"/>
                        <a:t>））＋（ベランダ：</a:t>
                      </a:r>
                      <a:r>
                        <a:rPr kumimoji="1" lang="en-US" altLang="ja-JP" sz="1400" dirty="0"/>
                        <a:t>885×1365</a:t>
                      </a:r>
                      <a:r>
                        <a:rPr kumimoji="1" lang="ja-JP" altLang="en-US" sz="1400" dirty="0"/>
                        <a:t>）</a:t>
                      </a:r>
                      <a:endParaRPr kumimoji="1" lang="en-US" altLang="ja-JP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18.31</a:t>
                      </a:r>
                      <a:r>
                        <a:rPr kumimoji="1" lang="ja-JP" altLang="en-US" sz="1400" dirty="0"/>
                        <a:t>＋</a:t>
                      </a:r>
                      <a:r>
                        <a:rPr kumimoji="1" lang="en-US" altLang="ja-JP" sz="1400" dirty="0"/>
                        <a:t>22.42</a:t>
                      </a:r>
                      <a:r>
                        <a:rPr kumimoji="1" lang="ja-JP" altLang="en-US" sz="1400" dirty="0"/>
                        <a:t>＋</a:t>
                      </a:r>
                      <a:r>
                        <a:rPr kumimoji="1" lang="en-US" altLang="ja-JP" sz="1400" dirty="0"/>
                        <a:t>1.21</a:t>
                      </a:r>
                      <a:r>
                        <a:rPr kumimoji="1" lang="ja-JP" altLang="en-US" sz="1400" dirty="0"/>
                        <a:t>＝</a:t>
                      </a:r>
                      <a:r>
                        <a:rPr kumimoji="1" lang="en-US" altLang="ja-JP" sz="1400" dirty="0"/>
                        <a:t>41.94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50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2097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②＋（外壁：</a:t>
                      </a:r>
                      <a:r>
                        <a:rPr kumimoji="1" lang="en-US" altLang="ja-JP" sz="1400" dirty="0"/>
                        <a:t>8375×</a:t>
                      </a:r>
                      <a:r>
                        <a:rPr kumimoji="1" lang="ja-JP" altLang="en-US" sz="1400" dirty="0"/>
                        <a:t>（</a:t>
                      </a:r>
                      <a:r>
                        <a:rPr kumimoji="1" lang="en-US" altLang="ja-JP" sz="1400" dirty="0"/>
                        <a:t>1565</a:t>
                      </a:r>
                      <a:r>
                        <a:rPr kumimoji="1" lang="ja-JP" altLang="en-US" sz="1400" dirty="0"/>
                        <a:t>＋</a:t>
                      </a:r>
                      <a:r>
                        <a:rPr kumimoji="1" lang="en-US" altLang="ja-JP" sz="1400" dirty="0"/>
                        <a:t>1350</a:t>
                      </a:r>
                      <a:r>
                        <a:rPr kumimoji="1" lang="ja-JP" altLang="en-US" sz="1400" dirty="0"/>
                        <a:t>））＝</a:t>
                      </a:r>
                      <a:r>
                        <a:rPr kumimoji="1" lang="en-US" altLang="ja-JP" sz="1400" dirty="0"/>
                        <a:t>24.35</a:t>
                      </a:r>
                      <a:r>
                        <a:rPr kumimoji="1" lang="ja-JP" altLang="en-US" sz="1400" dirty="0"/>
                        <a:t>＋</a:t>
                      </a:r>
                      <a:r>
                        <a:rPr kumimoji="1" lang="en-US" altLang="ja-JP" sz="1400" dirty="0"/>
                        <a:t>24.42</a:t>
                      </a:r>
                      <a:r>
                        <a:rPr kumimoji="1" lang="ja-JP" altLang="en-US" sz="1400" dirty="0"/>
                        <a:t>＝</a:t>
                      </a:r>
                      <a:r>
                        <a:rPr kumimoji="1" lang="en-US" altLang="ja-JP" sz="1400" dirty="0"/>
                        <a:t>48.77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50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2438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888579"/>
                  </a:ext>
                </a:extLst>
              </a:tr>
            </a:tbl>
          </a:graphicData>
        </a:graphic>
      </p:graphicFrame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EB9E05B1-8987-4C25-B4AB-A0E8DBF21DF5}"/>
              </a:ext>
            </a:extLst>
          </p:cNvPr>
          <p:cNvSpPr txBox="1"/>
          <p:nvPr/>
        </p:nvSpPr>
        <p:spPr>
          <a:xfrm>
            <a:off x="201876" y="1301502"/>
            <a:ext cx="1172222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ja-JP" altLang="en-US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地震力に対する必要壁量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B7E0D1EA-A3EE-4158-AA3E-BB9790A2B21D}"/>
              </a:ext>
            </a:extLst>
          </p:cNvPr>
          <p:cNvSpPr txBox="1"/>
          <p:nvPr/>
        </p:nvSpPr>
        <p:spPr>
          <a:xfrm>
            <a:off x="231346" y="3163750"/>
            <a:ext cx="1172222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ja-JP" altLang="en-US" sz="20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風圧力に対する必要壁量</a:t>
            </a:r>
          </a:p>
        </p:txBody>
      </p:sp>
    </p:spTree>
    <p:extLst>
      <p:ext uri="{BB962C8B-B14F-4D97-AF65-F5344CB8AC3E}">
        <p14:creationId xmlns:p14="http://schemas.microsoft.com/office/powerpoint/2010/main" val="1967314075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31346" y="461717"/>
            <a:ext cx="11729307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存在壁量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41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A54B2608-93DA-40E0-8ACE-F57180AE2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9523174"/>
              </p:ext>
            </p:extLst>
          </p:nvPr>
        </p:nvGraphicFramePr>
        <p:xfrm>
          <a:off x="334739" y="1967710"/>
          <a:ext cx="11478814" cy="4079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4787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704675">
                  <a:extLst>
                    <a:ext uri="{9D8B030D-6E8A-4147-A177-3AD203B41FA5}">
                      <a16:colId xmlns:a16="http://schemas.microsoft.com/office/drawing/2014/main" val="2265015357"/>
                    </a:ext>
                  </a:extLst>
                </a:gridCol>
                <a:gridCol w="1258349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318781">
                  <a:extLst>
                    <a:ext uri="{9D8B030D-6E8A-4147-A177-3AD203B41FA5}">
                      <a16:colId xmlns:a16="http://schemas.microsoft.com/office/drawing/2014/main" val="2237735189"/>
                    </a:ext>
                  </a:extLst>
                </a:gridCol>
                <a:gridCol w="663828">
                  <a:extLst>
                    <a:ext uri="{9D8B030D-6E8A-4147-A177-3AD203B41FA5}">
                      <a16:colId xmlns:a16="http://schemas.microsoft.com/office/drawing/2014/main" val="2413408518"/>
                    </a:ext>
                  </a:extLst>
                </a:gridCol>
                <a:gridCol w="288355">
                  <a:extLst>
                    <a:ext uri="{9D8B030D-6E8A-4147-A177-3AD203B41FA5}">
                      <a16:colId xmlns:a16="http://schemas.microsoft.com/office/drawing/2014/main" val="1433061247"/>
                    </a:ext>
                  </a:extLst>
                </a:gridCol>
                <a:gridCol w="994063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285226">
                  <a:extLst>
                    <a:ext uri="{9D8B030D-6E8A-4147-A177-3AD203B41FA5}">
                      <a16:colId xmlns:a16="http://schemas.microsoft.com/office/drawing/2014/main" val="1808939353"/>
                    </a:ext>
                  </a:extLst>
                </a:gridCol>
                <a:gridCol w="1734017">
                  <a:extLst>
                    <a:ext uri="{9D8B030D-6E8A-4147-A177-3AD203B41FA5}">
                      <a16:colId xmlns:a16="http://schemas.microsoft.com/office/drawing/2014/main" val="1737139416"/>
                    </a:ext>
                  </a:extLst>
                </a:gridCol>
                <a:gridCol w="1614786">
                  <a:extLst>
                    <a:ext uri="{9D8B030D-6E8A-4147-A177-3AD203B41FA5}">
                      <a16:colId xmlns:a16="http://schemas.microsoft.com/office/drawing/2014/main" val="2699716968"/>
                    </a:ext>
                  </a:extLst>
                </a:gridCol>
                <a:gridCol w="2032900">
                  <a:extLst>
                    <a:ext uri="{9D8B030D-6E8A-4147-A177-3AD203B41FA5}">
                      <a16:colId xmlns:a16="http://schemas.microsoft.com/office/drawing/2014/main" val="141738300"/>
                    </a:ext>
                  </a:extLst>
                </a:gridCol>
                <a:gridCol w="949047">
                  <a:extLst>
                    <a:ext uri="{9D8B030D-6E8A-4147-A177-3AD203B41FA5}">
                      <a16:colId xmlns:a16="http://schemas.microsoft.com/office/drawing/2014/main" val="6193272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方向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壁長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数量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倍率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存在壁量∑</a:t>
                      </a:r>
                      <a:r>
                        <a:rPr kumimoji="1" lang="en-US" altLang="ja-JP" sz="1400" dirty="0"/>
                        <a:t>Lx</a:t>
                      </a:r>
                      <a:r>
                        <a:rPr kumimoji="1" lang="ja-JP" altLang="en-US" sz="1400" dirty="0"/>
                        <a:t>、∑</a:t>
                      </a:r>
                      <a:r>
                        <a:rPr kumimoji="1" lang="en-US" altLang="ja-JP" sz="1400" dirty="0"/>
                        <a:t>Ly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存在壁量合計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必要壁量：存在壁量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判定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２階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∑</a:t>
                      </a:r>
                      <a:r>
                        <a:rPr kumimoji="1" lang="en-US" altLang="ja-JP" sz="1400" dirty="0"/>
                        <a:t>Lx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/>
                        <a:t>91</a:t>
                      </a:r>
                      <a:r>
                        <a:rPr kumimoji="1" lang="ja-JP" altLang="en-US" sz="1400"/>
                        <a:t>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910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3412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1409</a:t>
                      </a:r>
                      <a:r>
                        <a:rPr kumimoji="1" lang="ja-JP" altLang="en-US" sz="1400" dirty="0"/>
                        <a:t>㎝＜</a:t>
                      </a:r>
                      <a:r>
                        <a:rPr kumimoji="1" lang="en-US" altLang="ja-JP" sz="1400" dirty="0"/>
                        <a:t>3412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2502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∑</a:t>
                      </a:r>
                      <a:r>
                        <a:rPr kumimoji="1" lang="en-US" altLang="ja-JP" sz="1400" dirty="0"/>
                        <a:t>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1820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3045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1409</a:t>
                      </a:r>
                      <a:r>
                        <a:rPr kumimoji="1" lang="ja-JP" altLang="en-US" sz="1400" dirty="0"/>
                        <a:t>㎝＜</a:t>
                      </a:r>
                      <a:r>
                        <a:rPr kumimoji="1" lang="en-US" altLang="ja-JP" sz="1400" dirty="0"/>
                        <a:t>3045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910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126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315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86343866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１階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∑</a:t>
                      </a:r>
                      <a:r>
                        <a:rPr kumimoji="1" lang="en-US" altLang="ja-JP" sz="1400" dirty="0"/>
                        <a:t>Lx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2730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4445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2684</a:t>
                      </a:r>
                      <a:r>
                        <a:rPr kumimoji="1" lang="ja-JP" altLang="en-US" sz="1400" dirty="0"/>
                        <a:t>㎝＜</a:t>
                      </a:r>
                      <a:r>
                        <a:rPr kumimoji="1" lang="en-US" altLang="ja-JP" sz="1400" dirty="0"/>
                        <a:t>4445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455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8885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126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1260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427953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∑</a:t>
                      </a:r>
                      <a:r>
                        <a:rPr kumimoji="1" lang="en-US" altLang="ja-JP" sz="1400" dirty="0"/>
                        <a:t>Ly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3185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3815cm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2684</a:t>
                      </a:r>
                      <a:r>
                        <a:rPr kumimoji="1" lang="ja-JP" altLang="en-US" sz="1400" dirty="0"/>
                        <a:t>㎝＜</a:t>
                      </a:r>
                      <a:r>
                        <a:rPr kumimoji="1" lang="en-US" altLang="ja-JP" sz="1400" dirty="0"/>
                        <a:t>3815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58413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126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630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2643764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5DA66C-6470-4D91-9469-BE4AB3828431}"/>
              </a:ext>
            </a:extLst>
          </p:cNvPr>
          <p:cNvSpPr txBox="1"/>
          <p:nvPr/>
        </p:nvSpPr>
        <p:spPr>
          <a:xfrm>
            <a:off x="351520" y="1408679"/>
            <a:ext cx="1144525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ja-JP" altLang="en-US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壁倍率法</a:t>
            </a:r>
          </a:p>
        </p:txBody>
      </p:sp>
    </p:spTree>
    <p:extLst>
      <p:ext uri="{BB962C8B-B14F-4D97-AF65-F5344CB8AC3E}">
        <p14:creationId xmlns:p14="http://schemas.microsoft.com/office/powerpoint/2010/main" val="1940847890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31346" y="461717"/>
            <a:ext cx="11729307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必要壁量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42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A54B2608-93DA-40E0-8ACE-F57180AE2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706814"/>
              </p:ext>
            </p:extLst>
          </p:nvPr>
        </p:nvGraphicFramePr>
        <p:xfrm>
          <a:off x="2104816" y="2111761"/>
          <a:ext cx="7752248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1965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723744">
                  <a:extLst>
                    <a:ext uri="{9D8B030D-6E8A-4147-A177-3AD203B41FA5}">
                      <a16:colId xmlns:a16="http://schemas.microsoft.com/office/drawing/2014/main" val="2265015357"/>
                    </a:ext>
                  </a:extLst>
                </a:gridCol>
                <a:gridCol w="1373639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1118797">
                  <a:extLst>
                    <a:ext uri="{9D8B030D-6E8A-4147-A177-3AD203B41FA5}">
                      <a16:colId xmlns:a16="http://schemas.microsoft.com/office/drawing/2014/main" val="2413408518"/>
                    </a:ext>
                  </a:extLst>
                </a:gridCol>
                <a:gridCol w="377505">
                  <a:extLst>
                    <a:ext uri="{9D8B030D-6E8A-4147-A177-3AD203B41FA5}">
                      <a16:colId xmlns:a16="http://schemas.microsoft.com/office/drawing/2014/main" val="1433061247"/>
                    </a:ext>
                  </a:extLst>
                </a:gridCol>
                <a:gridCol w="1686187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360727">
                  <a:extLst>
                    <a:ext uri="{9D8B030D-6E8A-4147-A177-3AD203B41FA5}">
                      <a16:colId xmlns:a16="http://schemas.microsoft.com/office/drawing/2014/main" val="1808939353"/>
                    </a:ext>
                  </a:extLst>
                </a:gridCol>
                <a:gridCol w="1459684">
                  <a:extLst>
                    <a:ext uri="{9D8B030D-6E8A-4147-A177-3AD203B41FA5}">
                      <a16:colId xmlns:a16="http://schemas.microsoft.com/office/drawing/2014/main" val="17371394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方向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領域・部位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床面積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床面積に乗ずる数値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必要壁量</a:t>
                      </a:r>
                      <a:r>
                        <a:rPr kumimoji="1" lang="en-US" altLang="ja-JP" sz="1400" dirty="0"/>
                        <a:t>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２階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桁行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X</a:t>
                      </a:r>
                      <a:r>
                        <a:rPr kumimoji="1" lang="ja-JP" altLang="en-US" sz="1400" dirty="0"/>
                        <a:t>方向上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16.77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352.17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X</a:t>
                      </a:r>
                      <a:r>
                        <a:rPr kumimoji="1" lang="ja-JP" altLang="en-US" sz="1400" dirty="0"/>
                        <a:t>方向下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16.77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352.17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梁間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</a:t>
                      </a:r>
                      <a:r>
                        <a:rPr kumimoji="1" lang="ja-JP" altLang="en-US" sz="1400" dirty="0"/>
                        <a:t>方向上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16.77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352.17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</a:t>
                      </a:r>
                      <a:r>
                        <a:rPr kumimoji="1" lang="ja-JP" altLang="en-US" sz="1400" dirty="0"/>
                        <a:t>方向下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16.77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352.17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１階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桁行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X</a:t>
                      </a:r>
                      <a:r>
                        <a:rPr kumimoji="1" lang="ja-JP" altLang="en-US" sz="1400" dirty="0"/>
                        <a:t>方向上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16.77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40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670.80㎝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X</a:t>
                      </a:r>
                      <a:r>
                        <a:rPr kumimoji="1" lang="ja-JP" altLang="en-US" sz="1400" dirty="0"/>
                        <a:t>方向下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16.77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40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670.80㎝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8885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梁間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</a:t>
                      </a:r>
                      <a:r>
                        <a:rPr kumimoji="1" lang="ja-JP" altLang="en-US" sz="1400" dirty="0"/>
                        <a:t>方向上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16.77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40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670.80㎝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58413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</a:t>
                      </a:r>
                      <a:r>
                        <a:rPr kumimoji="1" lang="ja-JP" altLang="en-US" sz="1400" dirty="0"/>
                        <a:t>方向下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16.77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40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/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670.80㎝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2643764"/>
                  </a:ext>
                </a:extLst>
              </a:tr>
            </a:tbl>
          </a:graphicData>
        </a:graphic>
      </p:graphicFrame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5DA66C-6470-4D91-9469-BE4AB3828431}"/>
              </a:ext>
            </a:extLst>
          </p:cNvPr>
          <p:cNvSpPr txBox="1"/>
          <p:nvPr/>
        </p:nvSpPr>
        <p:spPr>
          <a:xfrm>
            <a:off x="351520" y="1408679"/>
            <a:ext cx="1144525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ja-JP" altLang="en-US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四分割法</a:t>
            </a:r>
            <a:endParaRPr lang="en-US" altLang="ja-JP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37473239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31346" y="461717"/>
            <a:ext cx="11729307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存在壁量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43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A54B2608-93DA-40E0-8ACE-F57180AE2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9758099"/>
              </p:ext>
            </p:extLst>
          </p:nvPr>
        </p:nvGraphicFramePr>
        <p:xfrm>
          <a:off x="460919" y="1852770"/>
          <a:ext cx="11219672" cy="42929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1258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671119">
                  <a:extLst>
                    <a:ext uri="{9D8B030D-6E8A-4147-A177-3AD203B41FA5}">
                      <a16:colId xmlns:a16="http://schemas.microsoft.com/office/drawing/2014/main" val="2265015357"/>
                    </a:ext>
                  </a:extLst>
                </a:gridCol>
                <a:gridCol w="1350628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1157680">
                  <a:extLst>
                    <a:ext uri="{9D8B030D-6E8A-4147-A177-3AD203B41FA5}">
                      <a16:colId xmlns:a16="http://schemas.microsoft.com/office/drawing/2014/main" val="2413408518"/>
                    </a:ext>
                  </a:extLst>
                </a:gridCol>
                <a:gridCol w="3867325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402672">
                  <a:extLst>
                    <a:ext uri="{9D8B030D-6E8A-4147-A177-3AD203B41FA5}">
                      <a16:colId xmlns:a16="http://schemas.microsoft.com/office/drawing/2014/main" val="1808939353"/>
                    </a:ext>
                  </a:extLst>
                </a:gridCol>
                <a:gridCol w="1048624">
                  <a:extLst>
                    <a:ext uri="{9D8B030D-6E8A-4147-A177-3AD203B41FA5}">
                      <a16:colId xmlns:a16="http://schemas.microsoft.com/office/drawing/2014/main" val="1737139416"/>
                    </a:ext>
                  </a:extLst>
                </a:gridCol>
                <a:gridCol w="755009">
                  <a:extLst>
                    <a:ext uri="{9D8B030D-6E8A-4147-A177-3AD203B41FA5}">
                      <a16:colId xmlns:a16="http://schemas.microsoft.com/office/drawing/2014/main" val="3452601758"/>
                    </a:ext>
                  </a:extLst>
                </a:gridCol>
                <a:gridCol w="755009">
                  <a:extLst>
                    <a:ext uri="{9D8B030D-6E8A-4147-A177-3AD203B41FA5}">
                      <a16:colId xmlns:a16="http://schemas.microsoft.com/office/drawing/2014/main" val="132641237"/>
                    </a:ext>
                  </a:extLst>
                </a:gridCol>
                <a:gridCol w="590348">
                  <a:extLst>
                    <a:ext uri="{9D8B030D-6E8A-4147-A177-3AD203B41FA5}">
                      <a16:colId xmlns:a16="http://schemas.microsoft.com/office/drawing/2014/main" val="392187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方向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領域・部位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必要壁量</a:t>
                      </a:r>
                      <a:r>
                        <a:rPr kumimoji="1" lang="en-US" altLang="ja-JP" sz="1400" dirty="0"/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計算式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存在壁量</a:t>
                      </a:r>
                      <a:r>
                        <a:rPr kumimoji="1" lang="en-US" altLang="ja-JP" sz="1400" dirty="0"/>
                        <a:t>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充足率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壁率比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判定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２階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桁行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X</a:t>
                      </a:r>
                      <a:r>
                        <a:rPr kumimoji="1" lang="ja-JP" altLang="en-US" sz="1400" dirty="0"/>
                        <a:t>方向上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352.17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×9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×2.5</a:t>
                      </a:r>
                      <a:r>
                        <a:rPr kumimoji="1" lang="ja-JP" altLang="en-US" sz="1400" dirty="0"/>
                        <a:t>倍＋</a:t>
                      </a: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×0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×5.0</a:t>
                      </a:r>
                      <a:r>
                        <a:rPr kumimoji="1" lang="ja-JP" altLang="en-US" sz="1400" dirty="0"/>
                        <a:t>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2047.5㎝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5.81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0.66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X</a:t>
                      </a:r>
                      <a:r>
                        <a:rPr kumimoji="1" lang="ja-JP" altLang="en-US" sz="1400" dirty="0"/>
                        <a:t>方向下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352.17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×2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×2.5</a:t>
                      </a:r>
                      <a:r>
                        <a:rPr kumimoji="1" lang="ja-JP" altLang="en-US" sz="1400" dirty="0"/>
                        <a:t>倍＋</a:t>
                      </a: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×2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×5.0</a:t>
                      </a:r>
                      <a:r>
                        <a:rPr kumimoji="1" lang="ja-JP" altLang="en-US" sz="1400" dirty="0"/>
                        <a:t>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1365㎝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3.87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梁間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</a:t>
                      </a:r>
                      <a:r>
                        <a:rPr kumimoji="1" lang="ja-JP" altLang="en-US" sz="1400" dirty="0"/>
                        <a:t>方向左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352.17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×3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×2.5</a:t>
                      </a:r>
                      <a:r>
                        <a:rPr kumimoji="1" lang="ja-JP" altLang="en-US" sz="1400" dirty="0"/>
                        <a:t>倍＋</a:t>
                      </a: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×2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×5.0</a:t>
                      </a:r>
                      <a:r>
                        <a:rPr kumimoji="1" lang="ja-JP" altLang="en-US" sz="1400" dirty="0"/>
                        <a:t>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1592.5㎝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4.52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0.91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</a:t>
                      </a:r>
                      <a:r>
                        <a:rPr kumimoji="1" lang="ja-JP" altLang="en-US" sz="1400" dirty="0"/>
                        <a:t>方向右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352.17</a:t>
                      </a:r>
                      <a:r>
                        <a:rPr kumimoji="1" lang="ja-JP" altLang="en-US" sz="1400" dirty="0"/>
                        <a:t>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×1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×2.5</a:t>
                      </a:r>
                      <a:r>
                        <a:rPr kumimoji="1" lang="ja-JP" altLang="en-US" sz="1400" dirty="0"/>
                        <a:t>倍＋</a:t>
                      </a: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×2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×5.0</a:t>
                      </a:r>
                      <a:r>
                        <a:rPr kumimoji="1" lang="ja-JP" altLang="en-US" sz="1400" dirty="0"/>
                        <a:t>倍</a:t>
                      </a:r>
                      <a:endParaRPr kumimoji="1" lang="en-US" altLang="ja-JP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＋</a:t>
                      </a:r>
                      <a:r>
                        <a:rPr kumimoji="1" lang="en-US" altLang="ja-JP" sz="1400" dirty="0"/>
                        <a:t>126㎝×1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×2.5</a:t>
                      </a:r>
                      <a:r>
                        <a:rPr kumimoji="1" lang="ja-JP" altLang="en-US" sz="1400" dirty="0"/>
                        <a:t>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1452.5㎝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4.12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１階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桁行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X</a:t>
                      </a:r>
                      <a:r>
                        <a:rPr kumimoji="1" lang="ja-JP" altLang="en-US" sz="1400" dirty="0"/>
                        <a:t>方向上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670.80㎝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×2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×2.5</a:t>
                      </a:r>
                      <a:r>
                        <a:rPr kumimoji="1" lang="ja-JP" altLang="en-US" sz="1400" dirty="0"/>
                        <a:t>倍＋</a:t>
                      </a: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×4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×5.0</a:t>
                      </a:r>
                      <a:r>
                        <a:rPr kumimoji="1" lang="ja-JP" altLang="en-US" sz="1400" dirty="0"/>
                        <a:t>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2275㎝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3.39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0.95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X</a:t>
                      </a:r>
                      <a:r>
                        <a:rPr kumimoji="1" lang="ja-JP" altLang="en-US" sz="1400" dirty="0"/>
                        <a:t>方向下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670.80㎝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×0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×2.5</a:t>
                      </a:r>
                      <a:r>
                        <a:rPr kumimoji="1" lang="ja-JP" altLang="en-US" sz="1400" dirty="0"/>
                        <a:t>倍＋</a:t>
                      </a: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×2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×5.0</a:t>
                      </a:r>
                      <a:r>
                        <a:rPr kumimoji="1" lang="ja-JP" altLang="en-US" sz="1400" dirty="0"/>
                        <a:t>倍</a:t>
                      </a:r>
                      <a:endParaRPr kumimoji="1" lang="en-US" altLang="ja-JP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＋</a:t>
                      </a:r>
                      <a:r>
                        <a:rPr kumimoji="1" lang="en-US" altLang="ja-JP" sz="1400" dirty="0"/>
                        <a:t>126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×2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×5.0</a:t>
                      </a:r>
                      <a:r>
                        <a:rPr kumimoji="1" lang="ja-JP" altLang="en-US" sz="1400" dirty="0"/>
                        <a:t>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2170㎝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3.23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88857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梁間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</a:t>
                      </a:r>
                      <a:r>
                        <a:rPr kumimoji="1" lang="ja-JP" altLang="en-US" sz="1400" dirty="0"/>
                        <a:t>方向左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670.80㎝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×0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×2.5</a:t>
                      </a:r>
                      <a:r>
                        <a:rPr kumimoji="1" lang="ja-JP" altLang="en-US" sz="1400" dirty="0"/>
                        <a:t>倍＋</a:t>
                      </a: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×4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×5.0</a:t>
                      </a:r>
                      <a:r>
                        <a:rPr kumimoji="1" lang="ja-JP" altLang="en-US" sz="1400" dirty="0"/>
                        <a:t>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1820㎝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2.71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0.91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584131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</a:t>
                      </a:r>
                      <a:r>
                        <a:rPr kumimoji="1" lang="ja-JP" altLang="en-US" sz="1400" dirty="0"/>
                        <a:t>方向右</a:t>
                      </a:r>
                      <a:r>
                        <a:rPr kumimoji="1" lang="en-US" altLang="ja-JP" sz="1400" dirty="0"/>
                        <a:t>1/4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670.80㎝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×0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×2.5</a:t>
                      </a:r>
                      <a:r>
                        <a:rPr kumimoji="1" lang="ja-JP" altLang="en-US" sz="1400" dirty="0"/>
                        <a:t>倍＋</a:t>
                      </a:r>
                      <a:r>
                        <a:rPr kumimoji="1" lang="en-US" altLang="ja-JP" sz="1400" dirty="0"/>
                        <a:t>91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×3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×5.0</a:t>
                      </a:r>
                      <a:r>
                        <a:rPr kumimoji="1" lang="ja-JP" altLang="en-US" sz="1400" dirty="0"/>
                        <a:t>倍</a:t>
                      </a:r>
                      <a:endParaRPr kumimoji="1" lang="en-US" altLang="ja-JP" sz="1400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＋</a:t>
                      </a:r>
                      <a:r>
                        <a:rPr kumimoji="1" lang="en-US" altLang="ja-JP" sz="1400" dirty="0"/>
                        <a:t>126</a:t>
                      </a:r>
                      <a:r>
                        <a:rPr kumimoji="1" lang="ja-JP" altLang="en-US" sz="1400" dirty="0"/>
                        <a:t>㎝</a:t>
                      </a:r>
                      <a:r>
                        <a:rPr kumimoji="1" lang="en-US" altLang="ja-JP" sz="1400" dirty="0"/>
                        <a:t>×1</a:t>
                      </a:r>
                      <a:r>
                        <a:rPr kumimoji="1" lang="ja-JP" altLang="en-US" sz="1400" dirty="0"/>
                        <a:t>ヶ所</a:t>
                      </a:r>
                      <a:r>
                        <a:rPr kumimoji="1" lang="en-US" altLang="ja-JP" sz="1400" dirty="0"/>
                        <a:t>×5.0</a:t>
                      </a:r>
                      <a:r>
                        <a:rPr kumimoji="1" lang="ja-JP" altLang="en-US" sz="1400" dirty="0"/>
                        <a:t>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＝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1995㎝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/>
                        <a:t>2.97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2643764"/>
                  </a:ext>
                </a:extLst>
              </a:tr>
            </a:tbl>
          </a:graphicData>
        </a:graphic>
      </p:graphicFrame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84C1E11-1DB6-4E75-9DEA-DD35F751797B}"/>
              </a:ext>
            </a:extLst>
          </p:cNvPr>
          <p:cNvSpPr txBox="1"/>
          <p:nvPr/>
        </p:nvSpPr>
        <p:spPr>
          <a:xfrm>
            <a:off x="348132" y="1300867"/>
            <a:ext cx="1144525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ja-JP" altLang="en-US" sz="240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四分割法</a:t>
            </a:r>
            <a:endParaRPr lang="en-US" altLang="ja-JP" sz="24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78598020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採光計算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44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A54B2608-93DA-40E0-8ACE-F57180AE2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49913"/>
              </p:ext>
            </p:extLst>
          </p:nvPr>
        </p:nvGraphicFramePr>
        <p:xfrm>
          <a:off x="304774" y="962296"/>
          <a:ext cx="11542342" cy="533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3452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1379956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831273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947650">
                  <a:extLst>
                    <a:ext uri="{9D8B030D-6E8A-4147-A177-3AD203B41FA5}">
                      <a16:colId xmlns:a16="http://schemas.microsoft.com/office/drawing/2014/main" val="1890632416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296786">
                  <a:extLst>
                    <a:ext uri="{9D8B030D-6E8A-4147-A177-3AD203B41FA5}">
                      <a16:colId xmlns:a16="http://schemas.microsoft.com/office/drawing/2014/main" val="1808939353"/>
                    </a:ext>
                  </a:extLst>
                </a:gridCol>
                <a:gridCol w="2177934">
                  <a:extLst>
                    <a:ext uri="{9D8B030D-6E8A-4147-A177-3AD203B41FA5}">
                      <a16:colId xmlns:a16="http://schemas.microsoft.com/office/drawing/2014/main" val="2867877650"/>
                    </a:ext>
                  </a:extLst>
                </a:gridCol>
                <a:gridCol w="1446415">
                  <a:extLst>
                    <a:ext uri="{9D8B030D-6E8A-4147-A177-3AD203B41FA5}">
                      <a16:colId xmlns:a16="http://schemas.microsoft.com/office/drawing/2014/main" val="1737139416"/>
                    </a:ext>
                  </a:extLst>
                </a:gridCol>
                <a:gridCol w="1313411">
                  <a:extLst>
                    <a:ext uri="{9D8B030D-6E8A-4147-A177-3AD203B41FA5}">
                      <a16:colId xmlns:a16="http://schemas.microsoft.com/office/drawing/2014/main" val="39218748"/>
                    </a:ext>
                  </a:extLst>
                </a:gridCol>
                <a:gridCol w="591683">
                  <a:extLst>
                    <a:ext uri="{9D8B030D-6E8A-4147-A177-3AD203B41FA5}">
                      <a16:colId xmlns:a16="http://schemas.microsoft.com/office/drawing/2014/main" val="2893288961"/>
                    </a:ext>
                  </a:extLst>
                </a:gridCol>
              </a:tblGrid>
              <a:tr h="1532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室名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床面積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必要採光最低面積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開口部面積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採光関係比率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採光関係比率</a:t>
                      </a:r>
                      <a:r>
                        <a:rPr kumimoji="1" lang="en-US" altLang="ja-JP" sz="1400" dirty="0"/>
                        <a:t>×</a:t>
                      </a:r>
                      <a:r>
                        <a:rPr kumimoji="1" lang="ja-JP" altLang="en-US" sz="1400" dirty="0"/>
                        <a:t>用途地域補正係数（</a:t>
                      </a:r>
                      <a:r>
                        <a:rPr kumimoji="1" lang="en-US" altLang="ja-JP" sz="1400" dirty="0"/>
                        <a:t>6</a:t>
                      </a:r>
                      <a:r>
                        <a:rPr kumimoji="1" lang="ja-JP" altLang="en-US" sz="1400" dirty="0"/>
                        <a:t>）ー</a:t>
                      </a:r>
                      <a:r>
                        <a:rPr kumimoji="1" lang="en-US" altLang="ja-JP" sz="1400" dirty="0"/>
                        <a:t>1.4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採光補正係数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有効開口面積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判定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370840">
                <a:tc row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２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大人室１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1.419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1.667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8.602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5.677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1.632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8.392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4.200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大人室２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1.419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1.892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0.203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-0.182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1.632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8.392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4.200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71042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子供室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1.419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2.570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1.632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8.392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7.710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シアタールーム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6.624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0.946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1.780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1.341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6.646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5.342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ヘルスケアルーム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1.419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1.892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0.165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-0.422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0.555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3.051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16.906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1.665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１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和室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10.351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1.478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3.320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0.073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-0.962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3.320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2.566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2.566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9.960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台所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12.835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1.833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0.896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2.386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2.386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2.138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14220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3.320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0.661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2.566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2.566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8.519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0199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ネイチャールーム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4.968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0.709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3.967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1.216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5.896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11.902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8750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8158094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08954" y="340848"/>
            <a:ext cx="11744621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換気計算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45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A54B2608-93DA-40E0-8ACE-F57180AE2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705880"/>
              </p:ext>
            </p:extLst>
          </p:nvPr>
        </p:nvGraphicFramePr>
        <p:xfrm>
          <a:off x="304774" y="962296"/>
          <a:ext cx="11570073" cy="533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7598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1824697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1679171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1961804">
                  <a:extLst>
                    <a:ext uri="{9D8B030D-6E8A-4147-A177-3AD203B41FA5}">
                      <a16:colId xmlns:a16="http://schemas.microsoft.com/office/drawing/2014/main" val="1890632416"/>
                    </a:ext>
                  </a:extLst>
                </a:gridCol>
                <a:gridCol w="1712421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596327740"/>
                    </a:ext>
                  </a:extLst>
                </a:gridCol>
                <a:gridCol w="1762299">
                  <a:extLst>
                    <a:ext uri="{9D8B030D-6E8A-4147-A177-3AD203B41FA5}">
                      <a16:colId xmlns:a16="http://schemas.microsoft.com/office/drawing/2014/main" val="3745926016"/>
                    </a:ext>
                  </a:extLst>
                </a:gridCol>
                <a:gridCol w="769043">
                  <a:extLst>
                    <a:ext uri="{9D8B030D-6E8A-4147-A177-3AD203B41FA5}">
                      <a16:colId xmlns:a16="http://schemas.microsoft.com/office/drawing/2014/main" val="2893288961"/>
                    </a:ext>
                  </a:extLst>
                </a:gridCol>
              </a:tblGrid>
              <a:tr h="1532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室名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床面積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必要最低開口面積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開口部面積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補正係数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有効面積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判定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370840">
                <a:tc row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２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大人室１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0.496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1.892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0.946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1.400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1.400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大人室２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0.496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1.892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0.946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1.400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1.400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71042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子供室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0.496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2.570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1.285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シアタールーム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6.624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0.331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ヘルスケアルーム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0.496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1.892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0.946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0.555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0.555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１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和室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10.351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1.478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3.320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1.660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3.320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1.660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台所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12.835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0.641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0.896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0.448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14220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3.320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1.660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0199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ネイチャールーム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4.968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0.248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8750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270043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08954" y="340848"/>
            <a:ext cx="11744621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排煙計算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46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A54B2608-93DA-40E0-8ACE-F57180AE2E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0166556"/>
              </p:ext>
            </p:extLst>
          </p:nvPr>
        </p:nvGraphicFramePr>
        <p:xfrm>
          <a:off x="304774" y="962296"/>
          <a:ext cx="11570073" cy="5339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7598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1824697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1679171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1961804">
                  <a:extLst>
                    <a:ext uri="{9D8B030D-6E8A-4147-A177-3AD203B41FA5}">
                      <a16:colId xmlns:a16="http://schemas.microsoft.com/office/drawing/2014/main" val="1890632416"/>
                    </a:ext>
                  </a:extLst>
                </a:gridCol>
                <a:gridCol w="1712421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463040">
                  <a:extLst>
                    <a:ext uri="{9D8B030D-6E8A-4147-A177-3AD203B41FA5}">
                      <a16:colId xmlns:a16="http://schemas.microsoft.com/office/drawing/2014/main" val="596327740"/>
                    </a:ext>
                  </a:extLst>
                </a:gridCol>
                <a:gridCol w="1762299">
                  <a:extLst>
                    <a:ext uri="{9D8B030D-6E8A-4147-A177-3AD203B41FA5}">
                      <a16:colId xmlns:a16="http://schemas.microsoft.com/office/drawing/2014/main" val="3745926016"/>
                    </a:ext>
                  </a:extLst>
                </a:gridCol>
                <a:gridCol w="769043">
                  <a:extLst>
                    <a:ext uri="{9D8B030D-6E8A-4147-A177-3AD203B41FA5}">
                      <a16:colId xmlns:a16="http://schemas.microsoft.com/office/drawing/2014/main" val="2893288961"/>
                    </a:ext>
                  </a:extLst>
                </a:gridCol>
              </a:tblGrid>
              <a:tr h="15323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室名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床面積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必要最低開口面積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開口部面積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補正係数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有効面積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判定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370840">
                <a:tc row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２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大人室１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0.198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1.892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0.946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1.400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1.400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大人室２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0.198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1.892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0.946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1.400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1.00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1.400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71042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子供室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0.198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2.570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1.285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シアタールーム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6.624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0.132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ヘルスケアルーム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9.937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0.198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1.892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0.946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0.555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0.555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１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和室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10.351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0.207</a:t>
                      </a:r>
                      <a:r>
                        <a:rPr kumimoji="1" lang="ja-JP" altLang="en-US" sz="1400" dirty="0"/>
                        <a:t>㎡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3.320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1.660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3.320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1.660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台所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12.835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0.256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0.896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0.448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〇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142202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3.320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1.660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401999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ネイチャールーム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4.968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0.099</a:t>
                      </a:r>
                      <a:r>
                        <a:rPr kumimoji="1" lang="ja-JP" altLang="en-US" sz="1400" dirty="0"/>
                        <a:t>㎡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×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8750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880406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E6D60-CF74-6FCB-208A-57F6F3834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7C6EB988-19CE-C51A-9E61-CD94D86AABF5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N</a:t>
            </a: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値計算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50F7829-44A0-3C0C-77E5-45364DB81FE9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BC9B215A-48F5-B787-6CBF-C005CF5D54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47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03B9FCA-1D91-93EA-E2A0-DF8D061DF27D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F58DB0E-71FA-28FA-E4E1-214CEA705F71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04EECD8-3715-0505-ECED-7A1ED362646D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F52F69DE-9C00-CC2A-7145-73F2BF895D8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485B680-820A-FCD6-D9E4-1978F7EA4FD3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780701A0-3D31-6FCB-2217-0D786191FE61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42DB41E-B73A-D9DB-8222-07327DDE17BC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7160ED2E-BBD8-5CE3-F11E-E9B14C6F24CF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88B75D2D-EC06-5299-4DA1-A01CE0E40E13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85BE057-F88A-B9ED-D2ED-54D86BD23717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221594D9-5396-7958-0A39-EDA424D72C60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EA8D775E-E9B6-9739-407F-C5D119AAEA4C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1523E1F-CBC2-091B-7934-BC685F3A60C7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D30EC748-B6F6-2FBC-85A5-99F6428473BC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66B66C9A-FAA1-32FC-3D97-7B10FD723067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A7604AD-D3E1-50EB-C1F2-6394C6C7F71D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01E9179-39DC-BFC3-06F3-2E26A2987C43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8A565E53-A8E0-FCB9-C340-477813E0F4B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4CA23B4B-3657-7ACA-5900-04EE8D226778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34957124-15A5-C95A-EBD6-8FD30104B87E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20C26835-2B63-64F5-5E90-BEA2BCE2E38B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8673A0F9-F1A6-3B9A-8C99-F701E7841A8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84A69C1-B92E-F980-292C-15853C5E9D3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168BB409-E1C5-B388-D4C7-CCD60AFB63F6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E5AF942-3D09-7C3D-A317-E3157AAB38BD}"/>
              </a:ext>
            </a:extLst>
          </p:cNvPr>
          <p:cNvSpPr txBox="1"/>
          <p:nvPr/>
        </p:nvSpPr>
        <p:spPr>
          <a:xfrm>
            <a:off x="806780" y="1021345"/>
            <a:ext cx="6063893" cy="3046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適用壁倍率</a:t>
            </a:r>
            <a:endParaRPr kumimoji="0" lang="en-US" altLang="ja-JP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pPr algn="l"/>
            <a:r>
              <a:rPr kumimoji="0" lang="ja-JP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構造用合板（</a:t>
            </a: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9mm</a:t>
            </a:r>
            <a:r>
              <a:rPr kumimoji="0" lang="ja-JP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以上）・・・</a:t>
            </a: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3.0</a:t>
            </a:r>
            <a:r>
              <a:rPr kumimoji="0" lang="ja-JP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倍</a:t>
            </a:r>
            <a:endParaRPr kumimoji="0" lang="en-US" altLang="ja-JP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r>
              <a:rPr kumimoji="0" lang="ja-JP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交差筋違い＋</a:t>
            </a:r>
            <a:r>
              <a:rPr lang="ja-JP" altLang="en-US" sz="2400" dirty="0">
                <a:latin typeface="+mn-ea"/>
                <a:ea typeface="+mn-ea"/>
              </a:rPr>
              <a:t>構造用合板・・・</a:t>
            </a:r>
            <a:r>
              <a:rPr lang="en-US" altLang="ja-JP" sz="2400" dirty="0">
                <a:latin typeface="+mn-ea"/>
                <a:ea typeface="+mn-ea"/>
              </a:rPr>
              <a:t>5.0</a:t>
            </a:r>
            <a:r>
              <a:rPr lang="ja-JP" altLang="en-US" sz="2400" dirty="0">
                <a:latin typeface="+mn-ea"/>
                <a:ea typeface="+mn-ea"/>
              </a:rPr>
              <a:t>倍</a:t>
            </a:r>
            <a:endParaRPr kumimoji="0" lang="en-US" altLang="ja-JP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pPr algn="l"/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※</a:t>
            </a:r>
            <a:r>
              <a:rPr kumimoji="0" lang="ja-JP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筋違いはすべて</a:t>
            </a:r>
            <a:r>
              <a:rPr kumimoji="0" lang="en-US" altLang="ja-JP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45×90</a:t>
            </a:r>
            <a:r>
              <a:rPr kumimoji="0" lang="ja-JP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を使用</a:t>
            </a:r>
            <a:endParaRPr kumimoji="0" lang="en-US" altLang="ja-JP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pPr algn="l"/>
            <a:endParaRPr lang="en-US" altLang="ja-JP" sz="2400" dirty="0">
              <a:latin typeface="+mn-ea"/>
              <a:ea typeface="+mn-ea"/>
            </a:endParaRPr>
          </a:p>
          <a:p>
            <a:pPr algn="l"/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適用補正値</a:t>
            </a:r>
            <a:endParaRPr kumimoji="0" lang="en-US" altLang="ja-JP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r>
              <a:rPr lang="ja-JP" altLang="en-US" sz="2400" dirty="0">
                <a:latin typeface="+mn-ea"/>
                <a:ea typeface="+mn-ea"/>
              </a:rPr>
              <a:t>筋違いが片側から取り付く柱→たすき掛け・・・０</a:t>
            </a:r>
            <a:endParaRPr kumimoji="0" lang="en-US" altLang="ja-JP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pPr algn="l"/>
            <a:r>
              <a:rPr kumimoji="0" lang="ja-JP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筋違いが両側から取り付く柱→</a:t>
            </a:r>
            <a:r>
              <a:rPr lang="ja-JP" altLang="en-US" sz="2400" dirty="0">
                <a:latin typeface="+mn-ea"/>
                <a:ea typeface="+mn-ea"/>
              </a:rPr>
              <a:t>たすき掛け・・・０</a:t>
            </a:r>
            <a:endParaRPr kumimoji="0" lang="en-US" altLang="ja-JP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F73E956-3C92-9FF9-DFFF-138067450ED1}"/>
              </a:ext>
            </a:extLst>
          </p:cNvPr>
          <p:cNvSpPr txBox="1"/>
          <p:nvPr/>
        </p:nvSpPr>
        <p:spPr>
          <a:xfrm>
            <a:off x="7686941" y="992845"/>
            <a:ext cx="3760002" cy="3046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ja-JP" altLang="en-US" sz="2400" b="1" dirty="0">
                <a:latin typeface="+mn-ea"/>
              </a:rPr>
              <a:t>備考</a:t>
            </a:r>
            <a:endParaRPr lang="en-US" altLang="ja-JP" sz="2400" b="1" dirty="0">
              <a:latin typeface="+mn-ea"/>
            </a:endParaRPr>
          </a:p>
          <a:p>
            <a:r>
              <a:rPr lang="ja-JP" altLang="en-US" sz="2400" dirty="0">
                <a:latin typeface="+mn-ea"/>
              </a:rPr>
              <a:t>“</a:t>
            </a:r>
            <a:r>
              <a:rPr lang="en-US" altLang="ja-JP" sz="2400" dirty="0">
                <a:latin typeface="+mn-ea"/>
              </a:rPr>
              <a:t>B1/B2</a:t>
            </a:r>
            <a:r>
              <a:rPr lang="ja-JP" altLang="en-US" sz="2400" dirty="0">
                <a:latin typeface="+mn-ea"/>
              </a:rPr>
              <a:t>”は「押さえ効果」</a:t>
            </a:r>
            <a:endParaRPr lang="en-US" altLang="ja-JP" sz="2400" dirty="0">
              <a:latin typeface="+mn-ea"/>
            </a:endParaRPr>
          </a:p>
          <a:p>
            <a:r>
              <a:rPr lang="en-US" altLang="ja-JP" sz="2400" dirty="0">
                <a:latin typeface="+mn-ea"/>
              </a:rPr>
              <a:t>B1</a:t>
            </a:r>
            <a:r>
              <a:rPr lang="ja-JP" altLang="en-US" sz="2400" dirty="0">
                <a:latin typeface="+mn-ea"/>
              </a:rPr>
              <a:t>・・・外柱</a:t>
            </a:r>
            <a:r>
              <a:rPr lang="en-US" altLang="ja-JP" sz="2400" dirty="0">
                <a:latin typeface="+mn-ea"/>
              </a:rPr>
              <a:t>0.8/</a:t>
            </a:r>
            <a:r>
              <a:rPr lang="ja-JP" altLang="en-US" sz="2400" dirty="0">
                <a:latin typeface="+mn-ea"/>
              </a:rPr>
              <a:t>内柱</a:t>
            </a:r>
            <a:r>
              <a:rPr lang="en-US" altLang="ja-JP" sz="2400" dirty="0">
                <a:latin typeface="+mn-ea"/>
              </a:rPr>
              <a:t>0.5</a:t>
            </a:r>
          </a:p>
          <a:p>
            <a:r>
              <a:rPr lang="en-US" altLang="ja-JP" sz="2400" dirty="0">
                <a:latin typeface="+mn-ea"/>
              </a:rPr>
              <a:t>B2</a:t>
            </a:r>
            <a:r>
              <a:rPr lang="ja-JP" altLang="en-US" sz="2400" dirty="0">
                <a:latin typeface="+mn-ea"/>
              </a:rPr>
              <a:t>・・・外柱</a:t>
            </a:r>
            <a:r>
              <a:rPr lang="en-US" altLang="ja-JP" sz="2400" dirty="0">
                <a:latin typeface="+mn-ea"/>
              </a:rPr>
              <a:t>0.8/</a:t>
            </a:r>
            <a:r>
              <a:rPr lang="ja-JP" altLang="en-US" sz="2400" dirty="0">
                <a:latin typeface="+mn-ea"/>
              </a:rPr>
              <a:t>内柱</a:t>
            </a:r>
            <a:r>
              <a:rPr lang="en-US" altLang="ja-JP" sz="2400" dirty="0">
                <a:latin typeface="+mn-ea"/>
              </a:rPr>
              <a:t>0.5</a:t>
            </a:r>
          </a:p>
          <a:p>
            <a:endParaRPr lang="en-US" altLang="ja-JP" sz="2400" dirty="0">
              <a:latin typeface="+mn-ea"/>
              <a:ea typeface="+mn-ea"/>
            </a:endParaRPr>
          </a:p>
          <a:p>
            <a:r>
              <a:rPr lang="ja-JP" altLang="en-US" sz="2400" dirty="0">
                <a:latin typeface="+mn-ea"/>
                <a:ea typeface="+mn-ea"/>
              </a:rPr>
              <a:t>“</a:t>
            </a:r>
            <a:r>
              <a:rPr lang="en-US" altLang="ja-JP" sz="2400" dirty="0">
                <a:latin typeface="+mn-ea"/>
                <a:ea typeface="+mn-ea"/>
              </a:rPr>
              <a:t>L1/L2</a:t>
            </a:r>
            <a:r>
              <a:rPr lang="ja-JP" altLang="en-US" sz="2400" dirty="0">
                <a:latin typeface="+mn-ea"/>
                <a:ea typeface="+mn-ea"/>
              </a:rPr>
              <a:t>”は「長期軸力係数」</a:t>
            </a:r>
            <a:endParaRPr lang="en-US" altLang="ja-JP" sz="2400" dirty="0">
              <a:latin typeface="+mn-ea"/>
              <a:ea typeface="+mn-ea"/>
            </a:endParaRPr>
          </a:p>
          <a:p>
            <a:r>
              <a:rPr lang="en-US" altLang="ja-JP" sz="2400" dirty="0">
                <a:latin typeface="+mn-ea"/>
                <a:ea typeface="+mn-ea"/>
              </a:rPr>
              <a:t>L1</a:t>
            </a:r>
            <a:r>
              <a:rPr lang="ja-JP" altLang="en-US" sz="2400" dirty="0">
                <a:latin typeface="+mn-ea"/>
                <a:ea typeface="+mn-ea"/>
              </a:rPr>
              <a:t>・・・外柱</a:t>
            </a:r>
            <a:r>
              <a:rPr lang="en-US" altLang="ja-JP" sz="2400" dirty="0">
                <a:latin typeface="+mn-ea"/>
                <a:ea typeface="+mn-ea"/>
              </a:rPr>
              <a:t>0.4/</a:t>
            </a:r>
            <a:r>
              <a:rPr lang="ja-JP" altLang="en-US" sz="2400" dirty="0">
                <a:latin typeface="+mn-ea"/>
                <a:ea typeface="+mn-ea"/>
              </a:rPr>
              <a:t>内柱</a:t>
            </a:r>
            <a:r>
              <a:rPr lang="en-US" altLang="ja-JP" sz="2400" dirty="0">
                <a:latin typeface="+mn-ea"/>
                <a:ea typeface="+mn-ea"/>
              </a:rPr>
              <a:t>0.6</a:t>
            </a:r>
          </a:p>
          <a:p>
            <a:r>
              <a:rPr lang="en-US" altLang="ja-JP" sz="2400" dirty="0">
                <a:latin typeface="+mn-ea"/>
                <a:ea typeface="+mn-ea"/>
              </a:rPr>
              <a:t>L2</a:t>
            </a:r>
            <a:r>
              <a:rPr lang="ja-JP" altLang="en-US" sz="2400" dirty="0">
                <a:latin typeface="+mn-ea"/>
                <a:ea typeface="+mn-ea"/>
              </a:rPr>
              <a:t>・・・外柱</a:t>
            </a:r>
            <a:r>
              <a:rPr lang="en-US" altLang="ja-JP" sz="2400" dirty="0">
                <a:latin typeface="+mn-ea"/>
                <a:ea typeface="+mn-ea"/>
              </a:rPr>
              <a:t>1.0/</a:t>
            </a:r>
            <a:r>
              <a:rPr lang="ja-JP" altLang="en-US" sz="2400" dirty="0">
                <a:latin typeface="+mn-ea"/>
                <a:ea typeface="+mn-ea"/>
              </a:rPr>
              <a:t>内柱</a:t>
            </a:r>
            <a:r>
              <a:rPr lang="en-US" altLang="ja-JP" sz="2400" dirty="0">
                <a:latin typeface="+mn-ea"/>
                <a:ea typeface="+mn-ea"/>
              </a:rPr>
              <a:t>1.6</a:t>
            </a:r>
          </a:p>
        </p:txBody>
      </p:sp>
      <p:graphicFrame>
        <p:nvGraphicFramePr>
          <p:cNvPr id="32" name="表 31">
            <a:extLst>
              <a:ext uri="{FF2B5EF4-FFF2-40B4-BE49-F238E27FC236}">
                <a16:creationId xmlns:a16="http://schemas.microsoft.com/office/drawing/2014/main" id="{A232BA75-7F83-9814-E72E-E478CD3FA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6801721"/>
              </p:ext>
            </p:extLst>
          </p:nvPr>
        </p:nvGraphicFramePr>
        <p:xfrm>
          <a:off x="840342" y="4738749"/>
          <a:ext cx="1044714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41949">
                  <a:extLst>
                    <a:ext uri="{9D8B030D-6E8A-4147-A177-3AD203B41FA5}">
                      <a16:colId xmlns:a16="http://schemas.microsoft.com/office/drawing/2014/main" val="332369845"/>
                    </a:ext>
                  </a:extLst>
                </a:gridCol>
                <a:gridCol w="664143">
                  <a:extLst>
                    <a:ext uri="{9D8B030D-6E8A-4147-A177-3AD203B41FA5}">
                      <a16:colId xmlns:a16="http://schemas.microsoft.com/office/drawing/2014/main" val="4288816274"/>
                    </a:ext>
                  </a:extLst>
                </a:gridCol>
                <a:gridCol w="3917478">
                  <a:extLst>
                    <a:ext uri="{9D8B030D-6E8A-4147-A177-3AD203B41FA5}">
                      <a16:colId xmlns:a16="http://schemas.microsoft.com/office/drawing/2014/main" val="775591383"/>
                    </a:ext>
                  </a:extLst>
                </a:gridCol>
                <a:gridCol w="673772">
                  <a:extLst>
                    <a:ext uri="{9D8B030D-6E8A-4147-A177-3AD203B41FA5}">
                      <a16:colId xmlns:a16="http://schemas.microsoft.com/office/drawing/2014/main" val="2701434418"/>
                    </a:ext>
                  </a:extLst>
                </a:gridCol>
                <a:gridCol w="644893">
                  <a:extLst>
                    <a:ext uri="{9D8B030D-6E8A-4147-A177-3AD203B41FA5}">
                      <a16:colId xmlns:a16="http://schemas.microsoft.com/office/drawing/2014/main" val="581529701"/>
                    </a:ext>
                  </a:extLst>
                </a:gridCol>
                <a:gridCol w="3904905">
                  <a:extLst>
                    <a:ext uri="{9D8B030D-6E8A-4147-A177-3AD203B41FA5}">
                      <a16:colId xmlns:a16="http://schemas.microsoft.com/office/drawing/2014/main" val="9007667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記号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N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名称（品番）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記号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N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値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名称（品番）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743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い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0</a:t>
                      </a:r>
                      <a:endParaRPr kumimoji="1" lang="ja-JP" altLang="en-US" sz="13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短ほぞ差し／かすがい打ち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2.8</a:t>
                      </a:r>
                      <a:endParaRPr kumimoji="1" lang="ja-JP" altLang="en-US" sz="13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引寄せ金物（</a:t>
                      </a:r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HD‐B15/HD‐N15/S-HD15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478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0.65</a:t>
                      </a:r>
                      <a:endParaRPr kumimoji="1" lang="ja-JP" altLang="en-US" sz="13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長ほぞ差し込み栓打ち／かど金物（</a:t>
                      </a:r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CP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・</a:t>
                      </a:r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L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3.7</a:t>
                      </a:r>
                      <a:endParaRPr kumimoji="1" lang="ja-JP" altLang="en-US" sz="13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引寄せ金物（</a:t>
                      </a:r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HD‐B20/HD‐N20/S-HD20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3745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1</a:t>
                      </a:r>
                      <a:endParaRPr kumimoji="1" lang="ja-JP" altLang="en-US" sz="13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かど金物（</a:t>
                      </a:r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CP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・</a:t>
                      </a:r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T)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／山形プレート）（</a:t>
                      </a:r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VP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ぬ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5.6</a:t>
                      </a:r>
                      <a:endParaRPr kumimoji="1" lang="ja-JP" altLang="en-US" sz="1300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引寄せ金物（</a:t>
                      </a:r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HD‐B15/HD‐N15/S-HD15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）</a:t>
                      </a:r>
                      <a:r>
                        <a:rPr kumimoji="1" lang="en-US" altLang="ja-JP" sz="1300" dirty="0">
                          <a:latin typeface="+mn-ea"/>
                          <a:ea typeface="+mn-ea"/>
                        </a:rPr>
                        <a:t>×</a:t>
                      </a:r>
                      <a:r>
                        <a:rPr kumimoji="1" lang="ja-JP" altLang="en-US" sz="1300" dirty="0">
                          <a:latin typeface="+mn-ea"/>
                          <a:ea typeface="+mn-ea"/>
                        </a:rPr>
                        <a:t>２組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022172"/>
                  </a:ext>
                </a:extLst>
              </a:tr>
            </a:tbl>
          </a:graphicData>
        </a:graphic>
      </p:graphicFrame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F820E70-F4EF-C7E7-92D3-159056F566D7}"/>
              </a:ext>
            </a:extLst>
          </p:cNvPr>
          <p:cNvSpPr txBox="1"/>
          <p:nvPr/>
        </p:nvSpPr>
        <p:spPr>
          <a:xfrm>
            <a:off x="840342" y="4266330"/>
            <a:ext cx="1938990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適用接合金物</a:t>
            </a:r>
          </a:p>
        </p:txBody>
      </p:sp>
    </p:spTree>
    <p:extLst>
      <p:ext uri="{BB962C8B-B14F-4D97-AF65-F5344CB8AC3E}">
        <p14:creationId xmlns:p14="http://schemas.microsoft.com/office/powerpoint/2010/main" val="2958899375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2849C-EAD6-37D9-3FC3-74C573EA0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7FBF8ADC-43AE-AE2C-CCCE-DE8ACEBEB5DA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N</a:t>
            </a: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値計算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02E3093-BDC6-D764-54DC-D1F137697B15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AAA7E3D8-9715-B92B-5B7C-0B1B981D8F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48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518FC1C-F0F4-9791-ECB7-8C375565633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68001C3-6AFA-F1C7-CD60-7EDD5F5CA33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FAEA81FF-E1E5-7A2A-8D32-E3B00EF74C4E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A8D0749A-D57D-5779-D5AE-4ACE3DD36703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586249E-B0D8-FDCB-CCF7-4C76C2B6284A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13BDEFE-BCD1-4125-B8DE-80D7A38E23D7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DB8C157D-26B9-4051-A229-B247A891D27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739AF43-1D41-FC30-F66C-B1D770F1E2C1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759D92F-5372-4EB4-8F89-9BEEAFA64FB3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91849AB6-3BF7-A02B-AC5E-7A859FB74EA2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E6A363DF-4DED-B5FA-6E0F-BF5F4FA09738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0948276D-B878-2C1F-04AC-9FD300BF3461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584270B-92B1-5957-6AC2-26D8099119E3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5E99DEE0-5218-CE2A-17A2-3FAC554F3CD8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2AE4F953-24B4-393B-A4AB-08C2270277AF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9AB6DE5-5E5A-BBA7-3F22-AB7EED30F9CA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8EDAB755-721B-2778-6784-1B437771C727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792DE6B-C913-6835-F2AF-BC7D60315D1F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4EB93185-8D61-AAC1-789A-AA008D62B320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BC7141E-4133-2CC2-4FD2-977D7ADF5412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28B4B54A-9D0A-D42F-6B58-9BF2FE5BEA16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DA1BE08A-E324-EC48-8A38-092C17E24B55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F8CE89D-CDF9-00FD-17BC-D2D199FD1A05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ECED2B67-EE9F-ED79-A6C8-E3CCEFA81F85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D734F0FF-5A2C-F73E-AAAF-C5DAC12C86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0412481"/>
              </p:ext>
            </p:extLst>
          </p:nvPr>
        </p:nvGraphicFramePr>
        <p:xfrm>
          <a:off x="304773" y="1042459"/>
          <a:ext cx="11475217" cy="5263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675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653215">
                  <a:extLst>
                    <a:ext uri="{9D8B030D-6E8A-4147-A177-3AD203B41FA5}">
                      <a16:colId xmlns:a16="http://schemas.microsoft.com/office/drawing/2014/main" val="4051375011"/>
                    </a:ext>
                  </a:extLst>
                </a:gridCol>
                <a:gridCol w="825113">
                  <a:extLst>
                    <a:ext uri="{9D8B030D-6E8A-4147-A177-3AD203B41FA5}">
                      <a16:colId xmlns:a16="http://schemas.microsoft.com/office/drawing/2014/main" val="958802116"/>
                    </a:ext>
                  </a:extLst>
                </a:gridCol>
                <a:gridCol w="813653">
                  <a:extLst>
                    <a:ext uri="{9D8B030D-6E8A-4147-A177-3AD203B41FA5}">
                      <a16:colId xmlns:a16="http://schemas.microsoft.com/office/drawing/2014/main" val="3819567273"/>
                    </a:ext>
                  </a:extLst>
                </a:gridCol>
                <a:gridCol w="756355">
                  <a:extLst>
                    <a:ext uri="{9D8B030D-6E8A-4147-A177-3AD203B41FA5}">
                      <a16:colId xmlns:a16="http://schemas.microsoft.com/office/drawing/2014/main" val="1567834291"/>
                    </a:ext>
                  </a:extLst>
                </a:gridCol>
                <a:gridCol w="1612454">
                  <a:extLst>
                    <a:ext uri="{9D8B030D-6E8A-4147-A177-3AD203B41FA5}">
                      <a16:colId xmlns:a16="http://schemas.microsoft.com/office/drawing/2014/main" val="945224734"/>
                    </a:ext>
                  </a:extLst>
                </a:gridCol>
                <a:gridCol w="1485570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939131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902064">
                  <a:extLst>
                    <a:ext uri="{9D8B030D-6E8A-4147-A177-3AD203B41FA5}">
                      <a16:colId xmlns:a16="http://schemas.microsoft.com/office/drawing/2014/main" val="1890632416"/>
                    </a:ext>
                  </a:extLst>
                </a:gridCol>
                <a:gridCol w="1121945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701042">
                  <a:extLst>
                    <a:ext uri="{9D8B030D-6E8A-4147-A177-3AD203B41FA5}">
                      <a16:colId xmlns:a16="http://schemas.microsoft.com/office/drawing/2014/main" val="596327740"/>
                    </a:ext>
                  </a:extLst>
                </a:gridCol>
              </a:tblGrid>
              <a:tr h="5098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柱番号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壁倍率の差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補正値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B1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L1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N</a:t>
                      </a:r>
                      <a:r>
                        <a:rPr kumimoji="1" lang="ja-JP" altLang="en-US" sz="1400" dirty="0"/>
                        <a:t>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適合接合金物記号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475373"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２</a:t>
                      </a: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710428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ろ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140192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11EF-8910-C4A6-2EED-50A9214C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DA3B0CF6-708E-FF42-8257-02415EC15001}"/>
              </a:ext>
            </a:extLst>
          </p:cNvPr>
          <p:cNvSpPr/>
          <p:nvPr/>
        </p:nvSpPr>
        <p:spPr>
          <a:xfrm>
            <a:off x="231346" y="468401"/>
            <a:ext cx="11729307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設計概要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18BD64-CE1F-8122-31A2-C596ACAE21F7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CDD5F4EF-CAA1-8B60-FBAF-D4C19FF5AD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4D28493-88BF-11A1-91B5-794047D7270E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73C18E2-75A1-6FE8-9B22-22AC5A4CD5BE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D7EA2D9-4B3F-A913-474C-A60AE03C6704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1AAC300-25D3-700C-CEC3-264828EAE39E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E134BF4-0AEC-1EE0-E729-50422DA7173C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2074B59F-8553-378E-8915-487ABCEC8BC8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B3585DE-D239-0A27-B2F3-A789991CC54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F480D54-7CBD-ACB3-34FF-6F655BE8B7A4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0E50975-C2FC-7F41-ED41-58C46793A8AB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2CA96B9-4899-DC3E-6EBF-4C6645EBA2C3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9A89015-F756-B63B-AB00-4F047D879BFA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8291462-71F3-6139-8F28-AD62E76F4235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FF71F1A-E981-C4BE-8A96-B35F0BD9D8B4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3494A19-258F-20F6-A83A-D4A9D027914B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B4C4371-E064-3FCC-75FC-730FD8475B3E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E887B12-3F19-EEB8-0AE4-5BAF763C837C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4CD3A10-D2DA-02A0-AC49-0BDBBC7D9EB4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A23857A-D7AA-B55A-89B2-E15D6F5E58D6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6F238F02-0585-3094-FAA1-326BFCC496CC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4DA50CB-40CB-1467-E55D-7A7A2935037B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CC2AC38-844C-C533-7592-2CEDA7CFF398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A6F6E83A-A59D-131A-07BB-A613472B1897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42354F2-F046-7E2C-4747-2BB9CFAEB3DB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BFAFE84-D02C-05DC-D927-D0758D8F9FF8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0F9011-14DE-2664-4175-A6C495CD2193}"/>
              </a:ext>
            </a:extLst>
          </p:cNvPr>
          <p:cNvSpPr txBox="1"/>
          <p:nvPr/>
        </p:nvSpPr>
        <p:spPr>
          <a:xfrm>
            <a:off x="1080113" y="1481784"/>
            <a:ext cx="10383762" cy="4708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ja-JP" altLang="en-US" sz="3200" b="1" dirty="0">
                <a:latin typeface="+mn-ea"/>
                <a:ea typeface="+mn-ea"/>
              </a:rPr>
              <a:t>構造：木造２階建住宅</a:t>
            </a:r>
            <a:endParaRPr lang="en-US" altLang="zh-CN" sz="3200" b="1" dirty="0">
              <a:latin typeface="+mn-ea"/>
              <a:ea typeface="+mn-ea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>
                <a:latin typeface="+mn-ea"/>
                <a:ea typeface="+mn-ea"/>
              </a:rPr>
              <a:t>着工：令和</a:t>
            </a:r>
            <a:r>
              <a:rPr lang="ja-JP" altLang="en-US" sz="3200" b="1" dirty="0">
                <a:latin typeface="+mn-ea"/>
                <a:ea typeface="+mn-ea"/>
              </a:rPr>
              <a:t>７</a:t>
            </a:r>
            <a:r>
              <a:rPr lang="zh-CN" altLang="en-US" sz="3200" b="1" dirty="0">
                <a:latin typeface="+mn-ea"/>
                <a:ea typeface="+mn-ea"/>
              </a:rPr>
              <a:t>年</a:t>
            </a:r>
            <a:r>
              <a:rPr lang="ja-JP" altLang="en-US" sz="3200" b="1" dirty="0">
                <a:latin typeface="+mn-ea"/>
                <a:ea typeface="+mn-ea"/>
              </a:rPr>
              <a:t>９</a:t>
            </a:r>
            <a:r>
              <a:rPr lang="zh-CN" altLang="en-US" sz="3200" b="1" dirty="0">
                <a:latin typeface="+mn-ea"/>
                <a:ea typeface="+mn-ea"/>
              </a:rPr>
              <a:t>月</a:t>
            </a:r>
            <a:r>
              <a:rPr lang="ja-JP" altLang="en-US" sz="3200" b="1" dirty="0">
                <a:latin typeface="+mn-ea"/>
                <a:ea typeface="+mn-ea"/>
              </a:rPr>
              <a:t>１３</a:t>
            </a:r>
            <a:r>
              <a:rPr lang="zh-CN" altLang="en-US" sz="3200" b="1" dirty="0">
                <a:latin typeface="+mn-ea"/>
                <a:ea typeface="+mn-ea"/>
              </a:rPr>
              <a:t>日</a:t>
            </a:r>
            <a:endParaRPr lang="en-US" altLang="zh-CN" sz="3200" b="1" dirty="0">
              <a:latin typeface="+mn-ea"/>
              <a:ea typeface="+mn-ea"/>
            </a:endParaRPr>
          </a:p>
          <a:p>
            <a:pPr>
              <a:lnSpc>
                <a:spcPts val="4500"/>
              </a:lnSpc>
            </a:pPr>
            <a:r>
              <a:rPr lang="zh-CN" altLang="en-US" sz="3200" b="1" dirty="0">
                <a:latin typeface="+mn-ea"/>
                <a:ea typeface="+mn-ea"/>
              </a:rPr>
              <a:t>竣工：令和</a:t>
            </a:r>
            <a:r>
              <a:rPr lang="ja-JP" altLang="en-US" sz="3200" b="1" dirty="0">
                <a:latin typeface="+mn-ea"/>
                <a:ea typeface="+mn-ea"/>
              </a:rPr>
              <a:t>８</a:t>
            </a:r>
            <a:r>
              <a:rPr lang="zh-CN" altLang="en-US" sz="3200" b="1" dirty="0">
                <a:latin typeface="+mn-ea"/>
                <a:ea typeface="+mn-ea"/>
              </a:rPr>
              <a:t>年</a:t>
            </a:r>
            <a:r>
              <a:rPr lang="ja-JP" altLang="en-US" sz="3200" b="1" dirty="0">
                <a:latin typeface="+mn-ea"/>
                <a:ea typeface="+mn-ea"/>
              </a:rPr>
              <a:t>１０</a:t>
            </a:r>
            <a:r>
              <a:rPr lang="zh-CN" altLang="en-US" sz="3200" b="1" dirty="0">
                <a:latin typeface="+mn-ea"/>
                <a:ea typeface="+mn-ea"/>
              </a:rPr>
              <a:t>月</a:t>
            </a:r>
            <a:r>
              <a:rPr lang="ja-JP" altLang="en-US" sz="3200" b="1" dirty="0">
                <a:latin typeface="+mn-ea"/>
                <a:ea typeface="+mn-ea"/>
              </a:rPr>
              <a:t>１３</a:t>
            </a:r>
            <a:r>
              <a:rPr lang="zh-CN" altLang="en-US" sz="3200" b="1" dirty="0">
                <a:latin typeface="+mn-ea"/>
                <a:ea typeface="+mn-ea"/>
              </a:rPr>
              <a:t>日</a:t>
            </a:r>
            <a:endParaRPr kumimoji="0" lang="en-US" altLang="ja-JP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pPr>
              <a:lnSpc>
                <a:spcPts val="4500"/>
              </a:lnSpc>
            </a:pPr>
            <a:r>
              <a:rPr lang="ja-JP" altLang="en-US" sz="3200" b="1" dirty="0">
                <a:latin typeface="+mn-ea"/>
                <a:ea typeface="+mn-ea"/>
              </a:rPr>
              <a:t>道路：大屋根環状道１号線（幅員６ｍ）</a:t>
            </a:r>
            <a:endParaRPr lang="en-US" altLang="ja-JP" sz="3200" b="1" dirty="0">
              <a:latin typeface="+mn-ea"/>
              <a:ea typeface="+mn-ea"/>
            </a:endParaRPr>
          </a:p>
          <a:p>
            <a:pPr>
              <a:lnSpc>
                <a:spcPts val="4500"/>
              </a:lnSpc>
            </a:pPr>
            <a:r>
              <a:rPr lang="ja-JP" altLang="en-US" sz="3200" b="1" dirty="0">
                <a:latin typeface="+mn-ea"/>
                <a:ea typeface="+mn-ea"/>
              </a:rPr>
              <a:t>住所：大阪府大阪市此花区夢洲中１丁目１</a:t>
            </a:r>
            <a:r>
              <a:rPr lang="en-US" altLang="ja-JP" sz="3200" b="1" dirty="0">
                <a:latin typeface="+mn-ea"/>
                <a:ea typeface="+mn-ea"/>
              </a:rPr>
              <a:t>-</a:t>
            </a:r>
            <a:r>
              <a:rPr lang="ja-JP" altLang="en-US" sz="3200" b="1" dirty="0">
                <a:latin typeface="+mn-ea"/>
                <a:ea typeface="+mn-ea"/>
              </a:rPr>
              <a:t>２０</a:t>
            </a:r>
            <a:endParaRPr lang="en-US" altLang="ja-JP" sz="3200" b="1" dirty="0">
              <a:latin typeface="+mn-ea"/>
              <a:ea typeface="+mn-ea"/>
            </a:endParaRPr>
          </a:p>
          <a:p>
            <a:pPr>
              <a:lnSpc>
                <a:spcPts val="4500"/>
              </a:lnSpc>
            </a:pPr>
            <a:r>
              <a:rPr lang="ja-JP" altLang="en-US" sz="3200" b="1" dirty="0">
                <a:latin typeface="+mn-ea"/>
                <a:ea typeface="+mn-ea"/>
              </a:rPr>
              <a:t>主要用途：隠家的別荘兼専用住宅</a:t>
            </a:r>
            <a:endParaRPr lang="en-US" altLang="ja-JP" sz="3200" b="1" dirty="0">
              <a:latin typeface="+mn-ea"/>
              <a:ea typeface="+mn-ea"/>
            </a:endParaRPr>
          </a:p>
          <a:p>
            <a:pPr>
              <a:lnSpc>
                <a:spcPts val="4500"/>
              </a:lnSpc>
            </a:pPr>
            <a:r>
              <a:rPr lang="ja-JP" altLang="en-US" sz="3200" b="1" dirty="0">
                <a:latin typeface="+mn-ea"/>
                <a:ea typeface="+mn-ea"/>
              </a:rPr>
              <a:t>防火指定：建築基準法２２条指定区域</a:t>
            </a:r>
            <a:endParaRPr lang="en-US" altLang="ja-JP" sz="3200" b="1" dirty="0">
              <a:latin typeface="+mn-ea"/>
              <a:ea typeface="+mn-ea"/>
            </a:endParaRPr>
          </a:p>
          <a:p>
            <a:pPr>
              <a:lnSpc>
                <a:spcPts val="4500"/>
              </a:lnSpc>
            </a:pPr>
            <a:r>
              <a:rPr lang="ja-JP" altLang="en-US" sz="3200" b="1" dirty="0">
                <a:latin typeface="+mn-ea"/>
                <a:ea typeface="+mn-ea"/>
              </a:rPr>
              <a:t>地域地区：第１種低層住居専用地域（実際は商業地域）　</a:t>
            </a:r>
            <a:endParaRPr lang="en-US" altLang="ja-JP" sz="32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7133785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E580AE-7383-136B-0207-EDED95E2B4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894CB908-DE21-3B34-D60E-168D59E6EB01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N</a:t>
            </a: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値計算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330819C-0954-B63D-64AE-974B9048CE64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E5774D79-6519-5E3A-DA58-1C39C89DB33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49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7F3272-2BF2-4D04-9210-304F3C9BB9D9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171E39-BFAB-30C6-BC7F-5919AC833E76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6E6C522-A7A0-22BB-21DB-A67E74B243CF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885AD1A-A5BA-3CA9-275C-CE51B5041120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DCD65E1A-8F7F-9137-AC3E-B05EF087BC09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781B9ABC-B193-2032-207E-430EB704BEB2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88E92040-7295-F8B8-BCEF-6C930FB97BF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0B312E1-7847-703A-0E2E-FB1D118956F9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EF97508E-1688-C186-06C9-A78224268B91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B4A35E4-5167-C2F2-4BC7-D96199DC60DC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ADD5199D-C382-21B5-3776-0B84185B9E7C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0D20F0F-C5E4-41A7-681A-CA7F97D6E8FC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483FCD4-8DDE-A7FB-ED53-FC62DAFCB4A1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2C9291E2-BBA4-C756-B5CB-83C596816FDB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0E233FB-FA0B-E7B1-9EF5-BFB7E5887478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6BA9CA92-8E62-C829-CAFB-21BDEB220DE1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B0C8F61C-5B7A-AB26-5371-61307B6BAD90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968B8C12-FD84-6202-D62F-31B412B0831D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E3E6404A-4D86-08D3-A67F-D593E7BAE0FA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7A3F039D-F2C4-68B1-5B1B-BF5D30791138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86A4DFCB-8B28-4BB4-9F19-59749361CAAF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85D617A2-DFFA-EA59-6B6E-4C0D93EE44FF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AB9EDAF-F8CE-ABBA-BB2B-2EF6D307E022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A575E92F-DA72-3B04-9632-37EE3F63BFD5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7E9B1B31-7350-4204-91B5-58E22490E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450210"/>
              </p:ext>
            </p:extLst>
          </p:nvPr>
        </p:nvGraphicFramePr>
        <p:xfrm>
          <a:off x="304773" y="1042459"/>
          <a:ext cx="11570075" cy="480744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5515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452063">
                  <a:extLst>
                    <a:ext uri="{9D8B030D-6E8A-4147-A177-3AD203B41FA5}">
                      <a16:colId xmlns:a16="http://schemas.microsoft.com/office/drawing/2014/main" val="4051375011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958802116"/>
                    </a:ext>
                  </a:extLst>
                </a:gridCol>
                <a:gridCol w="565078">
                  <a:extLst>
                    <a:ext uri="{9D8B030D-6E8A-4147-A177-3AD203B41FA5}">
                      <a16:colId xmlns:a16="http://schemas.microsoft.com/office/drawing/2014/main" val="3819567273"/>
                    </a:ext>
                  </a:extLst>
                </a:gridCol>
                <a:gridCol w="534256">
                  <a:extLst>
                    <a:ext uri="{9D8B030D-6E8A-4147-A177-3AD203B41FA5}">
                      <a16:colId xmlns:a16="http://schemas.microsoft.com/office/drawing/2014/main" val="1567834291"/>
                    </a:ext>
                  </a:extLst>
                </a:gridCol>
                <a:gridCol w="1232899">
                  <a:extLst>
                    <a:ext uri="{9D8B030D-6E8A-4147-A177-3AD203B41FA5}">
                      <a16:colId xmlns:a16="http://schemas.microsoft.com/office/drawing/2014/main" val="945224734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1489753">
                  <a:extLst>
                    <a:ext uri="{9D8B030D-6E8A-4147-A177-3AD203B41FA5}">
                      <a16:colId xmlns:a16="http://schemas.microsoft.com/office/drawing/2014/main" val="3630730275"/>
                    </a:ext>
                  </a:extLst>
                </a:gridCol>
                <a:gridCol w="821932">
                  <a:extLst>
                    <a:ext uri="{9D8B030D-6E8A-4147-A177-3AD203B41FA5}">
                      <a16:colId xmlns:a16="http://schemas.microsoft.com/office/drawing/2014/main" val="2879594086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2330627875"/>
                    </a:ext>
                  </a:extLst>
                </a:gridCol>
                <a:gridCol w="791110">
                  <a:extLst>
                    <a:ext uri="{9D8B030D-6E8A-4147-A177-3AD203B41FA5}">
                      <a16:colId xmlns:a16="http://schemas.microsoft.com/office/drawing/2014/main" val="3476355674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045886">
                  <a:extLst>
                    <a:ext uri="{9D8B030D-6E8A-4147-A177-3AD203B41FA5}">
                      <a16:colId xmlns:a16="http://schemas.microsoft.com/office/drawing/2014/main" val="596327740"/>
                    </a:ext>
                  </a:extLst>
                </a:gridCol>
              </a:tblGrid>
              <a:tr h="7019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柱番号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壁倍率の差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補正値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B1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２階壁倍率の差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補正値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B2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N</a:t>
                      </a:r>
                      <a:r>
                        <a:rPr kumimoji="1" lang="ja-JP" altLang="en-US" sz="1400" dirty="0"/>
                        <a:t>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適合接合金物記号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456165">
                <a:tc row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１</a:t>
                      </a:r>
                    </a:p>
                  </a:txBody>
                  <a:tcPr anchor="ctr"/>
                </a:tc>
                <a:tc rowSpan="9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  <a:r>
                        <a:rPr kumimoji="1" lang="en-US" altLang="ja-JP" sz="1400" dirty="0"/>
                        <a:t>×2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710428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X4’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7.0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  <a:r>
                        <a:rPr kumimoji="1" lang="en-US" altLang="ja-JP" sz="1400" dirty="0"/>
                        <a:t>×2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773051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285E4-7714-BD00-5568-3C5EDBB21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C8AA585A-EE1B-00BF-7870-480BCB5D1E7C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N</a:t>
            </a: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値計算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683A306-9A67-D7D9-8FE7-7E69039923BB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FA0063DE-C9BB-1D7B-A476-F82E3C4CFF6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50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F07746D-AB49-3A61-D963-1A81617E4B72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57D5305-5837-536A-E507-E0857E6C875F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16BD74B4-0780-017F-35EF-7FB818C98254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52423AB-27D5-92CC-654D-7DE4A1379807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39E957AA-B328-5C5F-4C22-FEB536E354AB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07ED6B3-5606-15A3-D77A-584AB26058C7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2DDD798B-2E61-F05B-8B5D-87CB7C63B8EF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D6E3EFD-76D6-C3E7-B938-DD4126AFB749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709499B-2EFA-13A2-41A7-DC91D4EE0449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515E768C-6C91-6BC4-A544-5CE69484FDA5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420ED19-6BF2-DB48-F92D-47F89902A99B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2323B109-FC5D-2B06-0CBA-287DF1F0BB49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57362D7A-3C69-1A6E-F940-9A5C105D9168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E0B35FA-ABAB-6FB9-4526-4F2A534F458D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0FAA468B-FD98-A390-30AF-4CC5D8A384AC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4983EFFC-EF77-25AA-4C0C-E62013390FA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EDB727F7-C0E3-FC79-9174-491E41EB85EA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0186461E-47DD-CCAD-11BF-69D0CADAA9A3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7B9A3A01-71F5-446E-7849-0F3966E6FF6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1E1ADBCC-6983-F189-587A-29E20AADA589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F212703-9C42-4D71-492A-2085BE5845E5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8AC876C4-34D4-234C-CA54-4BD3C326CD14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27F06572-ACC9-9BB4-2D5F-27ADF1F01AC4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606E8C2C-2E4F-0772-4EDC-445751DBE7FC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427B0A4E-B2F8-036C-855B-DA2F10EEC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970617"/>
              </p:ext>
            </p:extLst>
          </p:nvPr>
        </p:nvGraphicFramePr>
        <p:xfrm>
          <a:off x="304773" y="1042459"/>
          <a:ext cx="11475217" cy="5263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675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653215">
                  <a:extLst>
                    <a:ext uri="{9D8B030D-6E8A-4147-A177-3AD203B41FA5}">
                      <a16:colId xmlns:a16="http://schemas.microsoft.com/office/drawing/2014/main" val="4051375011"/>
                    </a:ext>
                  </a:extLst>
                </a:gridCol>
                <a:gridCol w="825113">
                  <a:extLst>
                    <a:ext uri="{9D8B030D-6E8A-4147-A177-3AD203B41FA5}">
                      <a16:colId xmlns:a16="http://schemas.microsoft.com/office/drawing/2014/main" val="958802116"/>
                    </a:ext>
                  </a:extLst>
                </a:gridCol>
                <a:gridCol w="813653">
                  <a:extLst>
                    <a:ext uri="{9D8B030D-6E8A-4147-A177-3AD203B41FA5}">
                      <a16:colId xmlns:a16="http://schemas.microsoft.com/office/drawing/2014/main" val="3819567273"/>
                    </a:ext>
                  </a:extLst>
                </a:gridCol>
                <a:gridCol w="756355">
                  <a:extLst>
                    <a:ext uri="{9D8B030D-6E8A-4147-A177-3AD203B41FA5}">
                      <a16:colId xmlns:a16="http://schemas.microsoft.com/office/drawing/2014/main" val="1567834291"/>
                    </a:ext>
                  </a:extLst>
                </a:gridCol>
                <a:gridCol w="1612454">
                  <a:extLst>
                    <a:ext uri="{9D8B030D-6E8A-4147-A177-3AD203B41FA5}">
                      <a16:colId xmlns:a16="http://schemas.microsoft.com/office/drawing/2014/main" val="945224734"/>
                    </a:ext>
                  </a:extLst>
                </a:gridCol>
                <a:gridCol w="1485570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939131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902064">
                  <a:extLst>
                    <a:ext uri="{9D8B030D-6E8A-4147-A177-3AD203B41FA5}">
                      <a16:colId xmlns:a16="http://schemas.microsoft.com/office/drawing/2014/main" val="1890632416"/>
                    </a:ext>
                  </a:extLst>
                </a:gridCol>
                <a:gridCol w="1121945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701042">
                  <a:extLst>
                    <a:ext uri="{9D8B030D-6E8A-4147-A177-3AD203B41FA5}">
                      <a16:colId xmlns:a16="http://schemas.microsoft.com/office/drawing/2014/main" val="596327740"/>
                    </a:ext>
                  </a:extLst>
                </a:gridCol>
              </a:tblGrid>
              <a:tr h="5098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柱番号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壁倍率の差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補正値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B1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L1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N</a:t>
                      </a:r>
                      <a:r>
                        <a:rPr kumimoji="1" lang="ja-JP" altLang="en-US" sz="1400" dirty="0"/>
                        <a:t>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適合接合金物記号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475373"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２</a:t>
                      </a: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710428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8445311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577F2-9A0F-D726-CB9D-76682BF550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DA20C943-E085-6FFC-9B41-2BD51CA8AD15}"/>
              </a:ext>
            </a:extLst>
          </p:cNvPr>
          <p:cNvSpPr/>
          <p:nvPr/>
        </p:nvSpPr>
        <p:spPr>
          <a:xfrm>
            <a:off x="208955" y="340848"/>
            <a:ext cx="11730689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N</a:t>
            </a: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値計算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0AEAC28-8EBE-F0ED-FB08-6EF731F25405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E10E171F-F489-9735-9610-D91CCF06B46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51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7D1AC81-99CB-8324-4822-780F5DA689EC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C8FC5AB-5476-5B66-823D-6F9E3BFDF82C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4444E76-37D2-383B-B774-00A786090C61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AAB557B-78BC-4A32-09E8-7D50A8491E85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B415C85-D6D5-8DFD-C1DC-C16D5F5379CF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47ABCEFC-77BE-14D1-A337-8EBCF495A76B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F8C13F54-A358-866E-F64C-D45203FA75BF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0420B2C-5970-3334-B211-C4B73F8395D8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51008F0-D4F4-0B67-864C-A2BD083CE861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F324ACA-D4A9-E87F-1BBA-41ABD9766A89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68156BC-0BA2-4222-C218-19C713F056F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82BC1AD9-3405-8672-571E-4603AB422AA4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6076FD98-0E0D-F7D9-3799-8E8ED399FCEB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D399AF8C-9F5B-8FFD-4444-FB80169923C3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866B23CE-3383-1E11-0AA9-0B1878E17900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D8F856AB-F480-26FD-182A-F2728389357D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C7A2DE48-D099-97E1-94BB-8C10ECEEE2C2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5A782550-8628-E400-1B59-754ED11F905A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1C5D7BB-7168-5A48-3686-0019693F41E1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720ADD4F-6DF2-D6AF-6E03-5262F1B8DA2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A248D37-A7F4-1EAA-F8A7-F1293150C4E9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709DECB-67AE-167B-53B7-AA4B75FC9A71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4CF9EDF5-E517-59DE-E63F-C1BE32B44254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ADE4F5A1-A232-BC09-281D-33E3A36A33CE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95EBD37F-5628-3939-787D-F7CC8A09F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182124"/>
              </p:ext>
            </p:extLst>
          </p:nvPr>
        </p:nvGraphicFramePr>
        <p:xfrm>
          <a:off x="304773" y="1042459"/>
          <a:ext cx="11570075" cy="526361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5515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452063">
                  <a:extLst>
                    <a:ext uri="{9D8B030D-6E8A-4147-A177-3AD203B41FA5}">
                      <a16:colId xmlns:a16="http://schemas.microsoft.com/office/drawing/2014/main" val="4051375011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958802116"/>
                    </a:ext>
                  </a:extLst>
                </a:gridCol>
                <a:gridCol w="565078">
                  <a:extLst>
                    <a:ext uri="{9D8B030D-6E8A-4147-A177-3AD203B41FA5}">
                      <a16:colId xmlns:a16="http://schemas.microsoft.com/office/drawing/2014/main" val="3819567273"/>
                    </a:ext>
                  </a:extLst>
                </a:gridCol>
                <a:gridCol w="534256">
                  <a:extLst>
                    <a:ext uri="{9D8B030D-6E8A-4147-A177-3AD203B41FA5}">
                      <a16:colId xmlns:a16="http://schemas.microsoft.com/office/drawing/2014/main" val="1567834291"/>
                    </a:ext>
                  </a:extLst>
                </a:gridCol>
                <a:gridCol w="1232899">
                  <a:extLst>
                    <a:ext uri="{9D8B030D-6E8A-4147-A177-3AD203B41FA5}">
                      <a16:colId xmlns:a16="http://schemas.microsoft.com/office/drawing/2014/main" val="945224734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1489753">
                  <a:extLst>
                    <a:ext uri="{9D8B030D-6E8A-4147-A177-3AD203B41FA5}">
                      <a16:colId xmlns:a16="http://schemas.microsoft.com/office/drawing/2014/main" val="3630730275"/>
                    </a:ext>
                  </a:extLst>
                </a:gridCol>
                <a:gridCol w="821932">
                  <a:extLst>
                    <a:ext uri="{9D8B030D-6E8A-4147-A177-3AD203B41FA5}">
                      <a16:colId xmlns:a16="http://schemas.microsoft.com/office/drawing/2014/main" val="2879594086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2330627875"/>
                    </a:ext>
                  </a:extLst>
                </a:gridCol>
                <a:gridCol w="791110">
                  <a:extLst>
                    <a:ext uri="{9D8B030D-6E8A-4147-A177-3AD203B41FA5}">
                      <a16:colId xmlns:a16="http://schemas.microsoft.com/office/drawing/2014/main" val="3476355674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045886">
                  <a:extLst>
                    <a:ext uri="{9D8B030D-6E8A-4147-A177-3AD203B41FA5}">
                      <a16:colId xmlns:a16="http://schemas.microsoft.com/office/drawing/2014/main" val="596327740"/>
                    </a:ext>
                  </a:extLst>
                </a:gridCol>
              </a:tblGrid>
              <a:tr h="7019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柱番号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壁倍率の差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補正値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B1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２階壁倍率の差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補正値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B2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N</a:t>
                      </a:r>
                      <a:r>
                        <a:rPr kumimoji="1" lang="ja-JP" altLang="en-US" sz="1400" dirty="0"/>
                        <a:t>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適合接合金物記号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456165"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１</a:t>
                      </a: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北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ぬ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710428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1346729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2.0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4561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ぬ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84557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65E35-061E-7943-C1C2-6D144D26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76A7E951-234B-6151-3F45-CD181F32296E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N</a:t>
            </a: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値計算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DCD3EAB-5A0E-AF38-4A5C-3D44227772E8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AA8EC223-722D-B063-2270-E76E2A02184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52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F1F39C8-4111-A280-0A6F-76EC2B88C274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66EC7CE-6726-82EA-AF97-BCBFC9F809C6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FA0B6B8A-5C1F-A926-8D0B-B87DA45C23B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2C9FE5D8-A2C5-FA9D-5FD3-6C81BD97652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633DDAA6-23D3-DBBC-C493-B322A56B4CEE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C203BBE-9DCA-8DE3-6ED3-7DF5CA7CF542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7A81A91B-5EE4-F9D8-AC09-FD2388285381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A00278F2-2D84-B8C8-6711-B352BE1097E6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A7B1DBE5-D9A5-20C3-26D8-6B59BDCC589F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B4ABCF6-0C93-E786-9741-0862ABF5A037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2367ACE-B7E2-E9C5-F089-4F786207CBFE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A3D50221-BCD8-1797-0AE0-D4E6CFFFA16F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73BB706-6A59-BF4A-1D7E-928AF4E06C62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9DD8CBD-0045-26F3-B27E-2241F536F4CF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CC00A802-5D23-A352-2B48-BBFA4AE9D6DD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DC26F779-F626-53A9-E53A-5B71743D0D5F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80E091AE-30F3-70F5-7A74-3FBA45561669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691950B6-AF06-1A33-2ACC-C49C924E5F67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6A77AAE5-F605-FD7A-6D70-6E05426E2E87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6643DE1B-8063-CA2E-8D6B-6D0FEFCFBDD6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2FA77547-61DD-7FBC-5D78-9B17CE476F5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FF83A58C-8F97-2773-E541-862399A79EE6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6B829DAD-36E9-FAAE-DE67-72A9041B139B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EC95C33-4813-35BF-F609-8372E5B911A2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4EB10EB7-1A1D-1AD5-DD77-A377E5AB46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0065580"/>
              </p:ext>
            </p:extLst>
          </p:nvPr>
        </p:nvGraphicFramePr>
        <p:xfrm>
          <a:off x="304773" y="1042459"/>
          <a:ext cx="11475217" cy="52636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675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653215">
                  <a:extLst>
                    <a:ext uri="{9D8B030D-6E8A-4147-A177-3AD203B41FA5}">
                      <a16:colId xmlns:a16="http://schemas.microsoft.com/office/drawing/2014/main" val="4051375011"/>
                    </a:ext>
                  </a:extLst>
                </a:gridCol>
                <a:gridCol w="825113">
                  <a:extLst>
                    <a:ext uri="{9D8B030D-6E8A-4147-A177-3AD203B41FA5}">
                      <a16:colId xmlns:a16="http://schemas.microsoft.com/office/drawing/2014/main" val="958802116"/>
                    </a:ext>
                  </a:extLst>
                </a:gridCol>
                <a:gridCol w="813653">
                  <a:extLst>
                    <a:ext uri="{9D8B030D-6E8A-4147-A177-3AD203B41FA5}">
                      <a16:colId xmlns:a16="http://schemas.microsoft.com/office/drawing/2014/main" val="3819567273"/>
                    </a:ext>
                  </a:extLst>
                </a:gridCol>
                <a:gridCol w="756355">
                  <a:extLst>
                    <a:ext uri="{9D8B030D-6E8A-4147-A177-3AD203B41FA5}">
                      <a16:colId xmlns:a16="http://schemas.microsoft.com/office/drawing/2014/main" val="1567834291"/>
                    </a:ext>
                  </a:extLst>
                </a:gridCol>
                <a:gridCol w="1612454">
                  <a:extLst>
                    <a:ext uri="{9D8B030D-6E8A-4147-A177-3AD203B41FA5}">
                      <a16:colId xmlns:a16="http://schemas.microsoft.com/office/drawing/2014/main" val="945224734"/>
                    </a:ext>
                  </a:extLst>
                </a:gridCol>
                <a:gridCol w="1485570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939131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902064">
                  <a:extLst>
                    <a:ext uri="{9D8B030D-6E8A-4147-A177-3AD203B41FA5}">
                      <a16:colId xmlns:a16="http://schemas.microsoft.com/office/drawing/2014/main" val="1890632416"/>
                    </a:ext>
                  </a:extLst>
                </a:gridCol>
                <a:gridCol w="1121945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701042">
                  <a:extLst>
                    <a:ext uri="{9D8B030D-6E8A-4147-A177-3AD203B41FA5}">
                      <a16:colId xmlns:a16="http://schemas.microsoft.com/office/drawing/2014/main" val="596327740"/>
                    </a:ext>
                  </a:extLst>
                </a:gridCol>
              </a:tblGrid>
              <a:tr h="46764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柱番号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壁倍率の差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補正値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B1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L1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N</a:t>
                      </a:r>
                      <a:r>
                        <a:rPr kumimoji="1" lang="ja-JP" altLang="en-US" sz="1400" dirty="0"/>
                        <a:t>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適合接合金物記号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435997">
                <a:tc rowSpan="1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２</a:t>
                      </a:r>
                    </a:p>
                  </a:txBody>
                  <a:tcPr anchor="ctr"/>
                </a:tc>
                <a:tc rowSpan="1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4359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4359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4359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710428"/>
                  </a:ext>
                </a:extLst>
              </a:tr>
              <a:tr h="4359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Y3’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2725362"/>
                  </a:ext>
                </a:extLst>
              </a:tr>
              <a:tr h="4359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435997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435997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435997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435997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435997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940657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8F0F1F-61C9-85B3-2ECE-1CB6CD43D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25D718A3-A581-21B0-0E16-64127DAD6204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N</a:t>
            </a: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値計算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C6880D6-AECF-427A-A8F6-51B11ECB2EE1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E433AC3D-7219-6C8F-9138-F3817C6FED0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53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CD2416E-C36B-2A1D-C098-3F66E329B136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F4435D3-E4B5-025F-4653-4BC6F9CA8220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B149248-6E5F-5EF5-D3DE-3D68031806D6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2AD75FFC-41C0-EE86-6027-6E3E4E5BDCF9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B95832F-0CB0-B0C0-8067-11CB29FBD5C4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4725A57-CCF0-FEDA-D12D-430493BDDD0B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F0EC9581-4737-340A-3DD4-C40368FC288F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4E3A7A0-FE94-2D5F-EFE6-25DD0FA4F2AE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360F11E-4397-9EB4-7AF9-4636B05F82AE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1E3A73F-A48E-A7A0-A2AB-975DDC131221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5C8A874C-09CD-D5D7-EEE9-5211FC4D75D5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D7ED7DDB-CC49-0B49-AB9E-5A474B838E58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6EE1E5E-1C38-7471-52A4-41949474B6F0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299FB43-AA67-B547-85F9-CF29D4CD9F68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8585E7FB-E115-663F-CFF2-B8112390FDE9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637A974-B142-D691-C7B6-D8EFC0C39C94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669F66D-EC64-4343-2311-26B349ECBF24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E49C581-8612-7805-DFE8-780E84F7D03F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A7695E-2A71-3806-3DD4-702D9D8B01AF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5015411-F47A-ECFC-7A39-FD51A8A7FC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E439EB7-932A-7CDE-D25D-D2A1822865CF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48DFED95-49E2-E8FB-28C0-11A8A1B4FC11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3A988E41-59EE-EA71-C5AC-306F609FB6BA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F9B0A2E-650E-418B-5C53-482C272B2F78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4E8202AB-E430-223F-40CC-B38EEB11F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723701"/>
              </p:ext>
            </p:extLst>
          </p:nvPr>
        </p:nvGraphicFramePr>
        <p:xfrm>
          <a:off x="304773" y="1042459"/>
          <a:ext cx="11570075" cy="5277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5515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452063">
                  <a:extLst>
                    <a:ext uri="{9D8B030D-6E8A-4147-A177-3AD203B41FA5}">
                      <a16:colId xmlns:a16="http://schemas.microsoft.com/office/drawing/2014/main" val="4051375011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958802116"/>
                    </a:ext>
                  </a:extLst>
                </a:gridCol>
                <a:gridCol w="565078">
                  <a:extLst>
                    <a:ext uri="{9D8B030D-6E8A-4147-A177-3AD203B41FA5}">
                      <a16:colId xmlns:a16="http://schemas.microsoft.com/office/drawing/2014/main" val="3819567273"/>
                    </a:ext>
                  </a:extLst>
                </a:gridCol>
                <a:gridCol w="534256">
                  <a:extLst>
                    <a:ext uri="{9D8B030D-6E8A-4147-A177-3AD203B41FA5}">
                      <a16:colId xmlns:a16="http://schemas.microsoft.com/office/drawing/2014/main" val="1567834291"/>
                    </a:ext>
                  </a:extLst>
                </a:gridCol>
                <a:gridCol w="1232899">
                  <a:extLst>
                    <a:ext uri="{9D8B030D-6E8A-4147-A177-3AD203B41FA5}">
                      <a16:colId xmlns:a16="http://schemas.microsoft.com/office/drawing/2014/main" val="945224734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1489753">
                  <a:extLst>
                    <a:ext uri="{9D8B030D-6E8A-4147-A177-3AD203B41FA5}">
                      <a16:colId xmlns:a16="http://schemas.microsoft.com/office/drawing/2014/main" val="3630730275"/>
                    </a:ext>
                  </a:extLst>
                </a:gridCol>
                <a:gridCol w="821932">
                  <a:extLst>
                    <a:ext uri="{9D8B030D-6E8A-4147-A177-3AD203B41FA5}">
                      <a16:colId xmlns:a16="http://schemas.microsoft.com/office/drawing/2014/main" val="2879594086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2330627875"/>
                    </a:ext>
                  </a:extLst>
                </a:gridCol>
                <a:gridCol w="791110">
                  <a:extLst>
                    <a:ext uri="{9D8B030D-6E8A-4147-A177-3AD203B41FA5}">
                      <a16:colId xmlns:a16="http://schemas.microsoft.com/office/drawing/2014/main" val="3476355674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045886">
                  <a:extLst>
                    <a:ext uri="{9D8B030D-6E8A-4147-A177-3AD203B41FA5}">
                      <a16:colId xmlns:a16="http://schemas.microsoft.com/office/drawing/2014/main" val="596327740"/>
                    </a:ext>
                  </a:extLst>
                </a:gridCol>
              </a:tblGrid>
              <a:tr h="647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柱番号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壁倍率の差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補正値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B1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２階壁倍率の差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補正値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B2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N</a:t>
                      </a:r>
                      <a:r>
                        <a:rPr kumimoji="1" lang="ja-JP" altLang="en-US" sz="1400" dirty="0"/>
                        <a:t>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適合接合金物記号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420916">
                <a:tc rowSpan="1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１</a:t>
                      </a:r>
                    </a:p>
                  </a:txBody>
                  <a:tcPr anchor="ctr"/>
                </a:tc>
                <a:tc rowSpan="1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  <a:r>
                        <a:rPr kumimoji="1" lang="en-US" altLang="ja-JP" sz="1400" dirty="0"/>
                        <a:t>×2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710428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Y3’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029760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1261069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1346729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9706905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7571E9-2571-559A-71CC-6A70863A8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EB24BBD0-5F59-0780-2837-296928A07F39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N</a:t>
            </a: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値計算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AF5063-2BF3-D7BA-B772-4D80267A3DE9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9F1B3644-3146-CB99-D0F3-92CD517B72B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54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3B639AB-9445-F5CC-71C9-BD7CA2B59A5D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FF5E336-3317-B934-0FE1-A9C0FB316102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E497A5F2-CB20-705A-60E1-EC8DEE44E619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23E91C0-49D3-A123-DAC9-D97FA2A7F531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274F4C8-4DB5-9C40-2135-7B1890723115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C3A33C4A-B53E-B259-2972-291236B657B2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1CCA1C9-57DA-5068-5931-FFCB99A86CBE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FC3EC046-91EB-7A79-A662-73B64B3B15F6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F296C7F-EC53-9286-198E-06CF37876907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F3A958C7-1B05-C25B-ED8C-97163CCF571F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F3605827-A7E8-2E4F-EB4A-BA8419AC0CAB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483DAAB-3014-2968-45F4-2E78C8A2B273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FD9A2E07-C486-69EF-E588-F81894E7A10A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92C4CD0-C35F-E794-65C6-98536D629178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B05B1B9-B3DC-1273-6A83-8C41AFF9068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025C5D1-59AB-6A00-CD47-835F53DE008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B06DBF01-5115-EB9B-3400-F78157455A5D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52C52C0-14E5-E85A-C2D9-9B1CEFD7EE1E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CFE4B86A-681C-72A1-835A-2D430C7D38BB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244DEA3D-CD2B-FA39-F35D-CE91E6801C3F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871B7664-6A33-D45F-D61C-01D2F52A7CF8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F44CD6E-61AD-2042-1531-6C796F09DEFD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273F6E12-D22F-5AB2-A7CE-607DF4C87292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F196B8E8-A95C-D37F-AEC0-9F1FF0C9A537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9B9C9728-2E68-82CC-A092-5505980B0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992874"/>
              </p:ext>
            </p:extLst>
          </p:nvPr>
        </p:nvGraphicFramePr>
        <p:xfrm>
          <a:off x="304773" y="1042459"/>
          <a:ext cx="11475217" cy="52636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64675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653215">
                  <a:extLst>
                    <a:ext uri="{9D8B030D-6E8A-4147-A177-3AD203B41FA5}">
                      <a16:colId xmlns:a16="http://schemas.microsoft.com/office/drawing/2014/main" val="4051375011"/>
                    </a:ext>
                  </a:extLst>
                </a:gridCol>
                <a:gridCol w="825113">
                  <a:extLst>
                    <a:ext uri="{9D8B030D-6E8A-4147-A177-3AD203B41FA5}">
                      <a16:colId xmlns:a16="http://schemas.microsoft.com/office/drawing/2014/main" val="958802116"/>
                    </a:ext>
                  </a:extLst>
                </a:gridCol>
                <a:gridCol w="813653">
                  <a:extLst>
                    <a:ext uri="{9D8B030D-6E8A-4147-A177-3AD203B41FA5}">
                      <a16:colId xmlns:a16="http://schemas.microsoft.com/office/drawing/2014/main" val="3819567273"/>
                    </a:ext>
                  </a:extLst>
                </a:gridCol>
                <a:gridCol w="756355">
                  <a:extLst>
                    <a:ext uri="{9D8B030D-6E8A-4147-A177-3AD203B41FA5}">
                      <a16:colId xmlns:a16="http://schemas.microsoft.com/office/drawing/2014/main" val="1567834291"/>
                    </a:ext>
                  </a:extLst>
                </a:gridCol>
                <a:gridCol w="1612454">
                  <a:extLst>
                    <a:ext uri="{9D8B030D-6E8A-4147-A177-3AD203B41FA5}">
                      <a16:colId xmlns:a16="http://schemas.microsoft.com/office/drawing/2014/main" val="945224734"/>
                    </a:ext>
                  </a:extLst>
                </a:gridCol>
                <a:gridCol w="1485570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939131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902064">
                  <a:extLst>
                    <a:ext uri="{9D8B030D-6E8A-4147-A177-3AD203B41FA5}">
                      <a16:colId xmlns:a16="http://schemas.microsoft.com/office/drawing/2014/main" val="1890632416"/>
                    </a:ext>
                  </a:extLst>
                </a:gridCol>
                <a:gridCol w="1121945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701042">
                  <a:extLst>
                    <a:ext uri="{9D8B030D-6E8A-4147-A177-3AD203B41FA5}">
                      <a16:colId xmlns:a16="http://schemas.microsoft.com/office/drawing/2014/main" val="596327740"/>
                    </a:ext>
                  </a:extLst>
                </a:gridCol>
              </a:tblGrid>
              <a:tr h="5098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柱番号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壁倍率の差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補正値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B1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L1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N</a:t>
                      </a:r>
                      <a:r>
                        <a:rPr kumimoji="1" lang="ja-JP" altLang="en-US" sz="1400" dirty="0"/>
                        <a:t>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適合接合金物記号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475373"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２</a:t>
                      </a:r>
                    </a:p>
                  </a:txBody>
                  <a:tcPr anchor="ctr"/>
                </a:tc>
                <a:tc rowSpan="10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83710428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pPr algn="ctr"/>
                      <a:endParaRPr kumimoji="1" lang="ja-JP" altLang="en-US" sz="18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77381406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475373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6696993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B2006-CDB6-853A-92B1-C09846A99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B8335920-C13F-F68B-55BD-28365050C289}"/>
              </a:ext>
            </a:extLst>
          </p:cNvPr>
          <p:cNvSpPr/>
          <p:nvPr/>
        </p:nvSpPr>
        <p:spPr>
          <a:xfrm>
            <a:off x="208955" y="340848"/>
            <a:ext cx="11744620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N</a:t>
            </a: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値計算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5B7E4B5-9A89-6DD4-AE93-3C4AA6E837C1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D7AC0D49-F54A-3B6E-F10D-7583B6B232A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55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E34A628-279C-4F8D-5FD8-C4D39EFC0487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7162FAF-E7F4-A5FB-92E0-5712D1E693C9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B219EB97-79B5-514C-93E1-327973554A24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520D4B1-40A4-6F45-9F06-E54CB4AAC7DC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BAD6BCD-4318-8DB0-B16C-7AC7CEADB25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DC6D6439-38F4-B506-BE7E-71D1A4EA7FE5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AE5CB16-D2BA-0219-C280-33D001AB2C90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DC200D-3491-E797-B2F8-D30872A7A3F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65F3DD6-33EA-A041-F448-2C2D0F6086A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B9DBF4B2-FC29-F29A-5981-34C50A36DD8E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22ED459A-18CB-0BE9-0994-D952565295B4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2BE95E0-02E5-68B4-E016-778DDDFB7C87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9DEE19E4-1F84-413A-2045-86EE6D23A2E4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EC27D68B-31A9-D88E-CCC1-17634FA1C3EE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C4C2439E-607C-3658-15AC-83C824717C04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214B0FC-B426-4253-53EF-2D6362BC9361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DF14C675-23B7-913E-C8DA-B1DFD2EF0E63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3DDEB4B2-41F6-D6C4-7968-905CF69A11BA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697AD7A-BC5F-A13E-BE2A-E3B3F96B3C55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6706A955-F67A-3343-DF45-FA5B823A0D6E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A606499F-3EFD-38B5-48C1-0A83C97A8374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368D3326-2C64-2FDF-CE64-BE2A536688A6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22949C6-7965-C547-1B18-CC71FF3E4A7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5A5E4C9D-C67F-CCD2-D78B-BA27F69F166F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" name="表 30">
            <a:extLst>
              <a:ext uri="{FF2B5EF4-FFF2-40B4-BE49-F238E27FC236}">
                <a16:creationId xmlns:a16="http://schemas.microsoft.com/office/drawing/2014/main" id="{68BC4072-89C3-B62B-FF4B-BF481B300C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419624"/>
              </p:ext>
            </p:extLst>
          </p:nvPr>
        </p:nvGraphicFramePr>
        <p:xfrm>
          <a:off x="304773" y="1042459"/>
          <a:ext cx="11570075" cy="52777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5515">
                  <a:extLst>
                    <a:ext uri="{9D8B030D-6E8A-4147-A177-3AD203B41FA5}">
                      <a16:colId xmlns:a16="http://schemas.microsoft.com/office/drawing/2014/main" val="3235442876"/>
                    </a:ext>
                  </a:extLst>
                </a:gridCol>
                <a:gridCol w="452063">
                  <a:extLst>
                    <a:ext uri="{9D8B030D-6E8A-4147-A177-3AD203B41FA5}">
                      <a16:colId xmlns:a16="http://schemas.microsoft.com/office/drawing/2014/main" val="4051375011"/>
                    </a:ext>
                  </a:extLst>
                </a:gridCol>
                <a:gridCol w="780836">
                  <a:extLst>
                    <a:ext uri="{9D8B030D-6E8A-4147-A177-3AD203B41FA5}">
                      <a16:colId xmlns:a16="http://schemas.microsoft.com/office/drawing/2014/main" val="958802116"/>
                    </a:ext>
                  </a:extLst>
                </a:gridCol>
                <a:gridCol w="565078">
                  <a:extLst>
                    <a:ext uri="{9D8B030D-6E8A-4147-A177-3AD203B41FA5}">
                      <a16:colId xmlns:a16="http://schemas.microsoft.com/office/drawing/2014/main" val="3819567273"/>
                    </a:ext>
                  </a:extLst>
                </a:gridCol>
                <a:gridCol w="534256">
                  <a:extLst>
                    <a:ext uri="{9D8B030D-6E8A-4147-A177-3AD203B41FA5}">
                      <a16:colId xmlns:a16="http://schemas.microsoft.com/office/drawing/2014/main" val="1567834291"/>
                    </a:ext>
                  </a:extLst>
                </a:gridCol>
                <a:gridCol w="1232899">
                  <a:extLst>
                    <a:ext uri="{9D8B030D-6E8A-4147-A177-3AD203B41FA5}">
                      <a16:colId xmlns:a16="http://schemas.microsoft.com/office/drawing/2014/main" val="945224734"/>
                    </a:ext>
                  </a:extLst>
                </a:gridCol>
                <a:gridCol w="821933">
                  <a:extLst>
                    <a:ext uri="{9D8B030D-6E8A-4147-A177-3AD203B41FA5}">
                      <a16:colId xmlns:a16="http://schemas.microsoft.com/office/drawing/2014/main" val="199930506"/>
                    </a:ext>
                  </a:extLst>
                </a:gridCol>
                <a:gridCol w="801384">
                  <a:extLst>
                    <a:ext uri="{9D8B030D-6E8A-4147-A177-3AD203B41FA5}">
                      <a16:colId xmlns:a16="http://schemas.microsoft.com/office/drawing/2014/main" val="3023603752"/>
                    </a:ext>
                  </a:extLst>
                </a:gridCol>
                <a:gridCol w="1489753">
                  <a:extLst>
                    <a:ext uri="{9D8B030D-6E8A-4147-A177-3AD203B41FA5}">
                      <a16:colId xmlns:a16="http://schemas.microsoft.com/office/drawing/2014/main" val="3630730275"/>
                    </a:ext>
                  </a:extLst>
                </a:gridCol>
                <a:gridCol w="821932">
                  <a:extLst>
                    <a:ext uri="{9D8B030D-6E8A-4147-A177-3AD203B41FA5}">
                      <a16:colId xmlns:a16="http://schemas.microsoft.com/office/drawing/2014/main" val="2879594086"/>
                    </a:ext>
                  </a:extLst>
                </a:gridCol>
                <a:gridCol w="801385">
                  <a:extLst>
                    <a:ext uri="{9D8B030D-6E8A-4147-A177-3AD203B41FA5}">
                      <a16:colId xmlns:a16="http://schemas.microsoft.com/office/drawing/2014/main" val="2330627875"/>
                    </a:ext>
                  </a:extLst>
                </a:gridCol>
                <a:gridCol w="791110">
                  <a:extLst>
                    <a:ext uri="{9D8B030D-6E8A-4147-A177-3AD203B41FA5}">
                      <a16:colId xmlns:a16="http://schemas.microsoft.com/office/drawing/2014/main" val="3476355674"/>
                    </a:ext>
                  </a:extLst>
                </a:gridCol>
                <a:gridCol w="976045">
                  <a:extLst>
                    <a:ext uri="{9D8B030D-6E8A-4147-A177-3AD203B41FA5}">
                      <a16:colId xmlns:a16="http://schemas.microsoft.com/office/drawing/2014/main" val="3668833797"/>
                    </a:ext>
                  </a:extLst>
                </a:gridCol>
                <a:gridCol w="1045886">
                  <a:extLst>
                    <a:ext uri="{9D8B030D-6E8A-4147-A177-3AD203B41FA5}">
                      <a16:colId xmlns:a16="http://schemas.microsoft.com/office/drawing/2014/main" val="596327740"/>
                    </a:ext>
                  </a:extLst>
                </a:gridCol>
              </a:tblGrid>
              <a:tr h="647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階数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柱番号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通り１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通り２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壁倍率の差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補正値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B1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２階壁倍率の差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補正値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B2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L2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N</a:t>
                      </a:r>
                      <a:r>
                        <a:rPr kumimoji="1" lang="ja-JP" altLang="en-US" sz="1400" dirty="0"/>
                        <a:t>値</a:t>
                      </a: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適合接合金物記号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2007528"/>
                  </a:ext>
                </a:extLst>
              </a:tr>
              <a:tr h="420916">
                <a:tc rowSpan="1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１</a:t>
                      </a:r>
                    </a:p>
                  </a:txBody>
                  <a:tcPr anchor="ctr"/>
                </a:tc>
                <a:tc rowSpan="1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西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Y9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7050869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4276016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Y7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332386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-0.1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05029760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Y5’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8709383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0.9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は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1261069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71346729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Y3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2.4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と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52544635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pPr algn="ctr"/>
                      <a:endParaRPr kumimoji="1" lang="en-US" altLang="ja-JP" sz="140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X0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Y2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-1.6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い</a:t>
                      </a:r>
                      <a:endParaRPr kumimoji="1" lang="en-US" altLang="ja-JP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0365837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Y1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0.5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1.6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3.4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7775297"/>
                  </a:ext>
                </a:extLst>
              </a:tr>
              <a:tr h="420916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kumimoji="1" lang="en-US" altLang="ja-JP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X0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Y0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5.0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5.0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1" lang="en-US" altLang="ja-JP" sz="1400" dirty="0"/>
                        <a:t>0.8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1.0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dirty="0"/>
                        <a:t>7.0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1400" dirty="0"/>
                        <a:t>ち</a:t>
                      </a:r>
                      <a:r>
                        <a:rPr kumimoji="1" lang="en-US" altLang="ja-JP" sz="1400" dirty="0"/>
                        <a:t>×2</a:t>
                      </a:r>
                      <a:endParaRPr kumimoji="1" lang="ja-JP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9587695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6088131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5B2A9-EBA4-3EE0-C083-9F14C1A42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3CD77CB6-B4FB-5609-4EC5-87A8FF355AFB}"/>
              </a:ext>
            </a:extLst>
          </p:cNvPr>
          <p:cNvSpPr/>
          <p:nvPr/>
        </p:nvSpPr>
        <p:spPr>
          <a:xfrm>
            <a:off x="224268" y="619600"/>
            <a:ext cx="11729307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住宅模型概要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5A59C01-29ED-D06C-F414-CF11430C79AF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1BCA6B8C-9728-CCA8-8356-EEF64E3A674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56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C6D7E6D-A0DC-FD71-7BA6-BFB19013FB87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F5789B-6189-B103-A3F8-40EAAA7752C0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D6407F4-1ED2-C153-6F06-ED393433BFCF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54FB16-D045-C74C-CC9D-43E2A07C0CCB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BACFF9D3-D0F4-0742-BF63-D912980F5084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8C45070-66CC-61D2-1A65-3B8CB2855083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7AAA3A64-8690-A316-8F4E-6F6FD8AFB469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8BE2BBF-5163-E536-1710-7157F7B36E44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0F33736F-44BD-DC9B-8042-F4AA83C90320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86FBC7F-2629-EB88-6515-6D3F226C66C7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A61629A-7DF2-8AF7-5E9F-4BC35819202C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7789CEF-3E02-5CB6-C5D6-9CDFA9949FA3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434F5DC8-D764-3D57-54FF-C31336680B50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BED66376-B2A7-CEEE-EF43-85F765B7EA5E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E2284220-39A0-13B6-4811-D98BF98DF629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4EB88D41-CA93-E5EB-B1FA-5343E43E1B83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0BD85930-8F06-87F7-8DF7-9F5CA1554B81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2BE8538-29B0-BCF0-8299-40BEC9B71C86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AA819975-B536-3320-840A-CF368DB60DF9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A29E35C7-E016-83A9-C763-B158F4A8AC1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D41C961-F3C7-8EAA-BF17-262DFF979223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69698C02-2D71-FCDB-D8F8-D7E2A390A6E3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0948F7CF-BB1C-780A-9397-560CD09FEC02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1D61E67-540F-ADB7-39DC-277EFF0CBC4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F938A78-EB9D-9ADF-BE6C-B2BBF391D3F5}"/>
              </a:ext>
            </a:extLst>
          </p:cNvPr>
          <p:cNvSpPr txBox="1"/>
          <p:nvPr/>
        </p:nvSpPr>
        <p:spPr>
          <a:xfrm>
            <a:off x="808532" y="1296516"/>
            <a:ext cx="9987744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ja-JP" altLang="en-US" sz="2400" b="1" dirty="0">
                <a:latin typeface="+mn-ea"/>
                <a:ea typeface="+mn-ea"/>
              </a:rPr>
              <a:t>使用材料：</a:t>
            </a:r>
            <a:r>
              <a:rPr lang="en-US" altLang="ja-JP" sz="2400" b="1" dirty="0">
                <a:latin typeface="+mn-ea"/>
                <a:ea typeface="+mn-ea"/>
              </a:rPr>
              <a:t>KOEIDO</a:t>
            </a:r>
            <a:r>
              <a:rPr lang="ja-JP" altLang="en-US" sz="2400" b="1" dirty="0">
                <a:latin typeface="+mn-ea"/>
                <a:ea typeface="+mn-ea"/>
              </a:rPr>
              <a:t> スチレンボード </a:t>
            </a:r>
            <a:r>
              <a:rPr lang="en-US" altLang="ja-JP" sz="2400" b="1" dirty="0">
                <a:latin typeface="+mn-ea"/>
                <a:ea typeface="+mn-ea"/>
              </a:rPr>
              <a:t>A3</a:t>
            </a:r>
            <a:r>
              <a:rPr lang="ja-JP" altLang="en-US" sz="2400" b="1" dirty="0">
                <a:latin typeface="+mn-ea"/>
                <a:ea typeface="+mn-ea"/>
              </a:rPr>
              <a:t> </a:t>
            </a:r>
            <a:r>
              <a:rPr lang="en-US" altLang="ja-JP" sz="2400" b="1" dirty="0">
                <a:latin typeface="+mn-ea"/>
                <a:ea typeface="+mn-ea"/>
              </a:rPr>
              <a:t>3mm</a:t>
            </a:r>
            <a:r>
              <a:rPr lang="ja-JP" altLang="en-US" sz="2400" b="1" dirty="0">
                <a:latin typeface="+mn-ea"/>
                <a:ea typeface="+mn-ea"/>
              </a:rPr>
              <a:t>厚</a:t>
            </a:r>
            <a:r>
              <a:rPr lang="en-US" altLang="ja-JP" sz="2400" b="1" dirty="0">
                <a:latin typeface="+mn-ea"/>
                <a:ea typeface="+mn-ea"/>
              </a:rPr>
              <a:t>×4</a:t>
            </a:r>
            <a:r>
              <a:rPr lang="ja-JP" altLang="en-US" sz="2400" b="1" dirty="0">
                <a:latin typeface="+mn-ea"/>
                <a:ea typeface="+mn-ea"/>
              </a:rPr>
              <a:t>・</a:t>
            </a:r>
            <a:r>
              <a:rPr lang="en-US" altLang="ja-JP" sz="2400" b="1" dirty="0">
                <a:latin typeface="+mn-ea"/>
                <a:ea typeface="+mn-ea"/>
              </a:rPr>
              <a:t>4mm</a:t>
            </a:r>
            <a:r>
              <a:rPr lang="ja-JP" altLang="en-US" sz="2400" b="1" dirty="0">
                <a:latin typeface="+mn-ea"/>
                <a:ea typeface="+mn-ea"/>
              </a:rPr>
              <a:t>厚</a:t>
            </a:r>
            <a:r>
              <a:rPr lang="en-US" altLang="ja-JP" sz="2400" b="1" dirty="0">
                <a:latin typeface="+mn-ea"/>
                <a:ea typeface="+mn-ea"/>
              </a:rPr>
              <a:t>×1</a:t>
            </a:r>
            <a:r>
              <a:rPr lang="ja-JP" altLang="en-US" sz="2400" b="1" dirty="0">
                <a:latin typeface="+mn-ea"/>
                <a:ea typeface="+mn-ea"/>
              </a:rPr>
              <a:t>（敷材）</a:t>
            </a:r>
            <a:endParaRPr lang="en-US" altLang="ja-JP" sz="2400" b="1" dirty="0">
              <a:latin typeface="+mn-ea"/>
              <a:ea typeface="+mn-ea"/>
            </a:endParaRPr>
          </a:p>
          <a:p>
            <a:r>
              <a:rPr lang="en-US" altLang="ja-JP" sz="2400" b="1" dirty="0">
                <a:latin typeface="+mn-ea"/>
                <a:ea typeface="+mn-ea"/>
              </a:rPr>
              <a:t>	      muse </a:t>
            </a:r>
            <a:r>
              <a:rPr lang="ja-JP" altLang="en-US" sz="2400" b="1" dirty="0">
                <a:latin typeface="+mn-ea"/>
                <a:ea typeface="+mn-ea"/>
              </a:rPr>
              <a:t>バックボード ブラック </a:t>
            </a:r>
            <a:r>
              <a:rPr lang="en-US" altLang="ja-JP" sz="2400" b="1" dirty="0">
                <a:latin typeface="+mn-ea"/>
                <a:ea typeface="+mn-ea"/>
              </a:rPr>
              <a:t>1mm</a:t>
            </a:r>
            <a:r>
              <a:rPr lang="ja-JP" altLang="en-US" sz="2400" b="1" dirty="0">
                <a:latin typeface="+mn-ea"/>
                <a:ea typeface="+mn-ea"/>
              </a:rPr>
              <a:t>（屋根材）</a:t>
            </a:r>
            <a:r>
              <a:rPr lang="en-US" altLang="ja-JP" sz="2400" b="1" dirty="0">
                <a:latin typeface="+mn-ea"/>
                <a:ea typeface="+mn-ea"/>
              </a:rPr>
              <a:t>×</a:t>
            </a:r>
            <a:r>
              <a:rPr lang="ja-JP" altLang="en-US" sz="2400" b="1" dirty="0">
                <a:latin typeface="+mn-ea"/>
                <a:ea typeface="+mn-ea"/>
              </a:rPr>
              <a:t>１</a:t>
            </a:r>
            <a:endParaRPr lang="en-US" altLang="ja-JP" sz="2400" b="1" dirty="0">
              <a:latin typeface="+mn-ea"/>
              <a:ea typeface="+mn-ea"/>
            </a:endParaRPr>
          </a:p>
          <a:p>
            <a:r>
              <a:rPr lang="en-US" altLang="ja-JP" sz="2400" b="1" dirty="0">
                <a:latin typeface="+mn-ea"/>
                <a:ea typeface="+mn-ea"/>
              </a:rPr>
              <a:t>	</a:t>
            </a:r>
            <a:r>
              <a:rPr lang="ja-JP" altLang="en-US" sz="2400" b="1" dirty="0">
                <a:latin typeface="+mn-ea"/>
                <a:ea typeface="+mn-ea"/>
              </a:rPr>
              <a:t>      </a:t>
            </a:r>
            <a:r>
              <a:rPr lang="en-US" altLang="ja-JP" sz="2400" b="1" dirty="0">
                <a:latin typeface="+mn-ea"/>
                <a:ea typeface="+mn-ea"/>
              </a:rPr>
              <a:t>KYOHRITSU</a:t>
            </a:r>
            <a:r>
              <a:rPr lang="ja-JP" altLang="en-US" sz="2400" b="1" dirty="0">
                <a:latin typeface="+mn-ea"/>
                <a:ea typeface="+mn-ea"/>
              </a:rPr>
              <a:t> アダプター </a:t>
            </a:r>
            <a:r>
              <a:rPr lang="en-US" altLang="ja-JP" sz="2400" b="1" dirty="0">
                <a:latin typeface="+mn-ea"/>
                <a:ea typeface="+mn-ea"/>
              </a:rPr>
              <a:t>WF-12050×1</a:t>
            </a:r>
          </a:p>
          <a:p>
            <a:r>
              <a:rPr lang="en-US" altLang="ja-JP" sz="2400" b="1" dirty="0">
                <a:latin typeface="+mn-ea"/>
                <a:ea typeface="+mn-ea"/>
              </a:rPr>
              <a:t>	      LED</a:t>
            </a:r>
            <a:r>
              <a:rPr lang="ja-JP" altLang="en-US" sz="2400" b="1" dirty="0">
                <a:latin typeface="+mn-ea"/>
                <a:ea typeface="+mn-ea"/>
              </a:rPr>
              <a:t>電球 </a:t>
            </a:r>
            <a:r>
              <a:rPr lang="en-US" altLang="ja-JP" sz="2400" b="1" dirty="0">
                <a:latin typeface="+mn-ea"/>
                <a:ea typeface="+mn-ea"/>
              </a:rPr>
              <a:t>12V</a:t>
            </a:r>
            <a:r>
              <a:rPr lang="ja-JP" altLang="en-US" sz="2400" b="1" dirty="0">
                <a:latin typeface="+mn-ea"/>
                <a:ea typeface="+mn-ea"/>
              </a:rPr>
              <a:t>（白</a:t>
            </a:r>
            <a:r>
              <a:rPr lang="en-US" altLang="ja-JP" sz="2400" b="1" dirty="0">
                <a:latin typeface="+mn-ea"/>
                <a:ea typeface="+mn-ea"/>
              </a:rPr>
              <a:t>×1</a:t>
            </a:r>
            <a:r>
              <a:rPr lang="ja-JP" altLang="en-US" sz="2400" b="1" dirty="0">
                <a:latin typeface="+mn-ea"/>
                <a:ea typeface="+mn-ea"/>
              </a:rPr>
              <a:t>、橙</a:t>
            </a:r>
            <a:r>
              <a:rPr lang="en-US" altLang="ja-JP" sz="2400" b="1" dirty="0">
                <a:latin typeface="+mn-ea"/>
                <a:ea typeface="+mn-ea"/>
              </a:rPr>
              <a:t>×2</a:t>
            </a:r>
            <a:r>
              <a:rPr lang="ja-JP" altLang="en-US" sz="2400" b="1" dirty="0">
                <a:latin typeface="+mn-ea"/>
                <a:ea typeface="+mn-ea"/>
              </a:rPr>
              <a:t>）</a:t>
            </a:r>
            <a:endParaRPr lang="en-US" altLang="ja-JP" sz="2400" b="1" dirty="0">
              <a:latin typeface="+mn-ea"/>
              <a:ea typeface="+mn-ea"/>
            </a:endParaRPr>
          </a:p>
          <a:p>
            <a:r>
              <a:rPr lang="en-US" altLang="ja-JP" sz="2400" b="1" dirty="0">
                <a:latin typeface="+mn-ea"/>
                <a:ea typeface="+mn-ea"/>
              </a:rPr>
              <a:t>	      </a:t>
            </a:r>
            <a:r>
              <a:rPr lang="ja-JP" altLang="en-US" sz="2400" b="1" dirty="0">
                <a:latin typeface="+mn-ea"/>
                <a:ea typeface="+mn-ea"/>
              </a:rPr>
              <a:t>コード付きソケット</a:t>
            </a:r>
            <a:r>
              <a:rPr lang="en-US" altLang="ja-JP" sz="2400" b="1" dirty="0">
                <a:latin typeface="+mn-ea"/>
                <a:ea typeface="+mn-ea"/>
              </a:rPr>
              <a:t>×3</a:t>
            </a:r>
          </a:p>
          <a:p>
            <a:r>
              <a:rPr lang="en-US" altLang="ja-JP" sz="2400" b="1" dirty="0">
                <a:latin typeface="+mn-ea"/>
                <a:ea typeface="+mn-ea"/>
              </a:rPr>
              <a:t>	      </a:t>
            </a:r>
            <a:r>
              <a:rPr lang="ja-JP" altLang="en-US" sz="2400" b="1" dirty="0">
                <a:latin typeface="+mn-ea"/>
                <a:ea typeface="+mn-ea"/>
              </a:rPr>
              <a:t>変換プラグ</a:t>
            </a:r>
            <a:r>
              <a:rPr lang="en-US" altLang="ja-JP" sz="2400" b="1" dirty="0">
                <a:latin typeface="+mn-ea"/>
                <a:ea typeface="+mn-ea"/>
              </a:rPr>
              <a:t>×1</a:t>
            </a:r>
          </a:p>
          <a:p>
            <a:r>
              <a:rPr lang="en-US" altLang="ja-JP" sz="2400" b="1" dirty="0">
                <a:latin typeface="+mn-ea"/>
                <a:ea typeface="+mn-ea"/>
              </a:rPr>
              <a:t>	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2D3A1F52-83A2-3A2C-AA63-BD80BE566969}"/>
              </a:ext>
            </a:extLst>
          </p:cNvPr>
          <p:cNvSpPr txBox="1"/>
          <p:nvPr/>
        </p:nvSpPr>
        <p:spPr>
          <a:xfrm>
            <a:off x="808530" y="4752132"/>
            <a:ext cx="1052266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ja-JP" altLang="en-US" sz="2400" b="1" spc="150" dirty="0">
                <a:latin typeface="+mn-ea"/>
                <a:ea typeface="+mn-ea"/>
              </a:rPr>
              <a:t>制作して良かったこと</a:t>
            </a:r>
            <a:r>
              <a:rPr lang="ja-JP" altLang="en-US" sz="2400" b="1" dirty="0">
                <a:latin typeface="+mn-ea"/>
                <a:ea typeface="+mn-ea"/>
              </a:rPr>
              <a:t>：正方形の建物が丈夫であり、地震に強い形状だと気付いた</a:t>
            </a:r>
            <a:endParaRPr lang="en-US" altLang="ja-JP" sz="2400" b="1" dirty="0">
              <a:solidFill>
                <a:srgbClr val="00B050"/>
              </a:solidFill>
              <a:latin typeface="+mn-ea"/>
              <a:ea typeface="+mn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14D3891-E0ED-A5DA-8D15-0EA6970A5062}"/>
              </a:ext>
            </a:extLst>
          </p:cNvPr>
          <p:cNvSpPr txBox="1"/>
          <p:nvPr/>
        </p:nvSpPr>
        <p:spPr>
          <a:xfrm>
            <a:off x="808531" y="4151238"/>
            <a:ext cx="1024353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失敗したこと：</a:t>
            </a:r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床</a:t>
            </a:r>
            <a:r>
              <a:rPr lang="ja-JP" altLang="en-US" sz="2400" b="1" dirty="0">
                <a:solidFill>
                  <a:schemeClr val="tx1"/>
                </a:solidFill>
                <a:latin typeface="+mn-ea"/>
                <a:ea typeface="+mn-ea"/>
              </a:rPr>
              <a:t>の高さを忘れ外壁の高さが足りず、すべて作成し直すことになった</a:t>
            </a:r>
            <a:endParaRPr kumimoji="0" lang="ja-JP" altLang="en-US" sz="24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0DA00A33-8460-F98D-E4D2-B220417B3AC9}"/>
              </a:ext>
            </a:extLst>
          </p:cNvPr>
          <p:cNvSpPr txBox="1"/>
          <p:nvPr/>
        </p:nvSpPr>
        <p:spPr>
          <a:xfrm>
            <a:off x="808531" y="3604838"/>
            <a:ext cx="695903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制作期間：</a:t>
            </a:r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4</a:t>
            </a:r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日間＋電球設置時間＋写真撮影時間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A8594B3-A72A-3E1D-3DE7-7DA6F5767739}"/>
              </a:ext>
            </a:extLst>
          </p:cNvPr>
          <p:cNvSpPr txBox="1"/>
          <p:nvPr/>
        </p:nvSpPr>
        <p:spPr>
          <a:xfrm>
            <a:off x="3874102" y="5158061"/>
            <a:ext cx="7860483" cy="9130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制作しやすい形状ということは施工がしやすいということなので、</a:t>
            </a:r>
            <a:endParaRPr kumimoji="0" lang="en-US" altLang="ja-JP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pPr algn="l">
              <a:lnSpc>
                <a:spcPts val="3200"/>
              </a:lnSpc>
            </a:pPr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施工費用・期間の短縮に繋がると気付いた</a:t>
            </a:r>
          </a:p>
        </p:txBody>
      </p:sp>
    </p:spTree>
    <p:extLst>
      <p:ext uri="{BB962C8B-B14F-4D97-AF65-F5344CB8AC3E}">
        <p14:creationId xmlns:p14="http://schemas.microsoft.com/office/powerpoint/2010/main" val="1228454402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34217C-8383-ADDF-E4ED-8AAF20B84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8AD02855-45C7-6638-E047-F07A3F731505}"/>
              </a:ext>
            </a:extLst>
          </p:cNvPr>
          <p:cNvSpPr/>
          <p:nvPr/>
        </p:nvSpPr>
        <p:spPr>
          <a:xfrm>
            <a:off x="224268" y="619600"/>
            <a:ext cx="11729307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住宅模型画像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E11EEFA-E776-35B9-D651-134D4AE175D3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230C6AC5-9B71-94A1-B50B-89DC1B8C1A0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57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A94E12B-F599-E769-1774-917F35E71E81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B7C30D1-EE43-8E58-08F4-6DC20AC8C28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077A3CA2-50D8-D155-BFC7-EE373CC4DF27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373FF86-A661-1B4C-643C-DBBF79B21A25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5782E935-6CE8-8177-9492-19A683E044B4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803169B2-D0D3-44BA-C257-6B99D41E0FB0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F8975AE-8B09-8F75-996C-AE26537C65C5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73159EED-07C1-6193-18AC-B259C0E93D9C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E563E590-3FCA-4ED9-37D7-FCB49DC3B6B6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BB20EEE-E4F8-5702-8044-0DBF22935978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1B08D4D2-93C4-FD81-74EC-CEA19FAA6987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968382F-116A-2009-27C7-6970E1317B89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EA32A9C4-3899-FD9A-9F7E-BFFA04F83D2B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2EA984CF-9551-D6B7-F3B0-B6E129ABD915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254393AD-FBAA-C347-874A-6A87EEFA6CB9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B2ED71B9-5D4E-FDEE-35CA-6B5C4365E0F4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191F45C-5A17-0D79-C48A-E6BC9D99B453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9BBECD3A-59B8-D7EB-A90A-8A75DD436ABC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39A73C39-D9F4-C037-17F4-33C73701F476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A3230F1-05E6-E928-7919-141DAB1DE65F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8260EFA3-E2E1-8F22-C7C3-67F72740B9B1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E420E3FC-4F95-0869-2C3B-1DE253BDC755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7CA7C623-C6A9-5102-5322-48EB3CA83193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58697AAC-8A12-6258-47FC-D20B77013447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6723867-E8D4-DC1B-98EA-3FD451C065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67" y="1352913"/>
            <a:ext cx="6457865" cy="4838540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E574320-A3B6-9875-67B3-9CE0868592EF}"/>
              </a:ext>
            </a:extLst>
          </p:cNvPr>
          <p:cNvSpPr txBox="1"/>
          <p:nvPr/>
        </p:nvSpPr>
        <p:spPr>
          <a:xfrm>
            <a:off x="1031358" y="2084406"/>
            <a:ext cx="70788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2400" b="1" dirty="0">
                <a:latin typeface="+mn-ea"/>
                <a:ea typeface="+mn-ea"/>
              </a:rPr>
              <a:t>外観</a:t>
            </a:r>
            <a:endParaRPr kumimoji="0" lang="ja-JP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3AA9ACC3-1953-0797-4FC1-B1297552D4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67" y="1352725"/>
            <a:ext cx="6457865" cy="483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63011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FFC366-1774-2E0A-1EB2-E4A51241F8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EA12EC4A-F991-E37A-A806-5E0E1A0ABF2B}"/>
              </a:ext>
            </a:extLst>
          </p:cNvPr>
          <p:cNvSpPr/>
          <p:nvPr/>
        </p:nvSpPr>
        <p:spPr>
          <a:xfrm>
            <a:off x="224268" y="619600"/>
            <a:ext cx="11729307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住宅模型画像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A3DAB49-54C0-5F96-2FDE-C6F84D959B0C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B822FFAA-30DA-9948-17A0-046937931F4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58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4EB7646-74BF-53E9-604C-A6E00BF09A82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DE9E33-8CCA-A0FE-F5DC-20130E4BCC1B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EA267A4B-D540-B609-F801-D6D475E280E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8B8DB78-27EE-AA01-537C-6156D0CA1BA0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A98B4BB3-3168-571B-E516-F9D8B8775408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9AABF40A-EC26-9C3B-10E3-C39F834AE1FA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9F7FE650-042C-92E9-A9B3-E06F37EFB30B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2F2566D7-F9C1-0F0B-74FC-EB65B6557A3D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0129ECE-BAD8-2340-7A31-E3BCE9B1A89F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C6B58E43-F1F5-D982-72FC-CBAA48622E8B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EDEB936C-3D51-B6A2-F73B-C506391EAC43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8CBF667E-74C1-2263-52C1-D79588EEB299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2A11D424-5ADA-4465-BCAB-1380A4B2A43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80401EF9-C0B8-0E42-5FC3-EA667F0BE03B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0601C0AE-F4BC-467A-7FA2-538CE0958EEF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7174177-E6FC-9478-5731-462D83D3F238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B64D7AFA-51CE-CD45-3F25-E6FE2F1DC51D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1FD2EF7-96B9-BF5E-05AC-B1C57B953CAA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D64073AF-B533-F3A3-538A-8197F5B7F5A9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D8169BB5-28ED-5085-F3D1-735D3FF2E00A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9F6A926F-D4DA-FCE9-DDB0-5054134372E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DD95C0E3-CFF1-B5A8-2EB9-E71D0EAB5DD4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1AE9221-D73A-5CA2-191F-5F5553DB89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4926417D-F8DA-3349-512B-8129D58D848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D8013D8C-AEB5-5531-CCFC-69895C3DA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67" y="1352913"/>
            <a:ext cx="6457865" cy="483854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0185044A-CC40-DA20-6FEF-D7DB614A2454}"/>
              </a:ext>
            </a:extLst>
          </p:cNvPr>
          <p:cNvSpPr txBox="1"/>
          <p:nvPr/>
        </p:nvSpPr>
        <p:spPr>
          <a:xfrm>
            <a:off x="1031358" y="2084406"/>
            <a:ext cx="70788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１階</a:t>
            </a:r>
          </a:p>
        </p:txBody>
      </p:sp>
    </p:spTree>
    <p:extLst>
      <p:ext uri="{BB962C8B-B14F-4D97-AF65-F5344CB8AC3E}">
        <p14:creationId xmlns:p14="http://schemas.microsoft.com/office/powerpoint/2010/main" val="269945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72DA6-F606-01C9-80AC-AC7CBDAE9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D1E421F8-F543-7CC9-538C-9969ABEDC84C}"/>
              </a:ext>
            </a:extLst>
          </p:cNvPr>
          <p:cNvSpPr/>
          <p:nvPr/>
        </p:nvSpPr>
        <p:spPr>
          <a:xfrm>
            <a:off x="231346" y="468401"/>
            <a:ext cx="11729307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設計概要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E19DE46-58DA-C0BF-7198-275ACE870DCF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DE4BFB7F-606F-BC73-3B20-D441BD4804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D97FE5B-E855-B9F0-C89E-EFB82DF6C16D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8287884-4D1A-CE13-F63E-04D3BCE4ADD5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B570A6FF-7297-4CFC-D20F-1ADBB9CCE020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3BE3537-2C2E-B680-49A6-946B6FC3AC1C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B313EED-8136-162F-A119-12718FBCB1A0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1B55D818-1691-B632-409D-FB5146D54D18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E9633CB-18CF-DF52-34B4-E4831741922C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95DFD868-39A2-8D5F-5494-A5879AFBC758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114A8A3-2855-86CA-8E06-5D930D2AD64A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FC85361-4A4B-839C-6495-45B8CFC3309D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F5A19B63-D59D-C486-9CFD-3A171A584101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42C21FD8-3A97-0876-0BC5-F10C8555B135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5177304-260B-6E6E-BC99-09815AE8DD73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DF3D1D3D-9956-84F7-67FC-6048BB5372F9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4CEE78C6-75EC-B874-364A-1732F22BC0A8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0742EE7-BE60-0684-3289-492962A235F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111131AE-35DE-8A0B-EB68-CCD5522975F4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1164019-D6F5-8DC6-B73E-5BBCF21011A7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9410316A-E743-2617-A44F-56B258E81B02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A9C4A54C-57C5-6988-4AC9-A856BE71ABD1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D6893A43-14B9-E4DA-599B-F0456079BA3D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F7E95A77-3A19-F4C8-58BF-1E3E45977ED0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93909BB-5B0B-7856-4988-FE330AD6D985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207F3C2-0357-214A-8CC9-C93A58FC601D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6030194B-9102-A24C-1D76-5F6BD70F5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565" y="1161106"/>
            <a:ext cx="7690869" cy="50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43004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C7EFC-4DDB-AA62-F913-1B49F98A8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9E29C35A-219F-91F5-F0AD-03F6FB3DA836}"/>
              </a:ext>
            </a:extLst>
          </p:cNvPr>
          <p:cNvSpPr/>
          <p:nvPr/>
        </p:nvSpPr>
        <p:spPr>
          <a:xfrm>
            <a:off x="224268" y="619600"/>
            <a:ext cx="11729307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住宅模型画像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CD84A05-CEB0-495E-DCE8-8FFED2902548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C2557E9B-4201-1E4A-E252-612E6B4599E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59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F5C98A9-E147-1EA3-20BD-9C6E190B3E40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AD991E2-3D56-42B7-63EA-C1B6A5F602FE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BDF6568-4E38-9B2F-52A4-D8A98E9E26E7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75B358AF-C7E1-6F8F-827A-4F13E70321EC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D22B3303-E01B-156F-B21E-D91D4B240DA9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6C4470CB-C647-B409-6CC9-8903A44575A1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7B7948C-62B6-6625-4436-E73694C3944A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4388DE89-58B1-F445-3480-19B2647278FD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217D6B95-03D0-E3B6-D5C0-FCB0099EDE53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4051DF06-71CB-A2DB-5EC3-6D33D522C99E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AC8DFD4-7DED-10C8-41EA-2783FD64DF1F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6749DB55-40F7-C641-5F99-75F4FA3911A8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F6E2CF3-9101-FAF0-7BC8-F3C76CB53120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C782CBDD-897C-1E96-CEBB-6C7A9CD88D47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2281838C-C6C6-9300-2CCA-7B2E5FDF7ED6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8538BD1C-EAD6-676F-C079-DECA5747BE43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9684D066-DA33-E16A-ADF9-C509547AB836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531975D5-753A-AEE3-1056-60D4FA8978C8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623CBBC9-1188-012A-CFDC-6401014B02F6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F1D2F550-4AB8-9C40-8834-9099285D0F37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CA2A5DB-62CB-C544-BAC3-79F7E770ED41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1B45909-B868-03D6-61EC-A25EF63D1A7D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ABA26437-2009-5CDF-4103-8C3CC582114F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25FB075E-66C4-8457-99D4-9819AABA3511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9B05AED5-4F6F-0032-3A59-5BC17155D9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67" y="1352913"/>
            <a:ext cx="6457865" cy="4838540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AE91E51D-EFE1-0BE4-F87B-8EEBE837FE79}"/>
              </a:ext>
            </a:extLst>
          </p:cNvPr>
          <p:cNvSpPr txBox="1"/>
          <p:nvPr/>
        </p:nvSpPr>
        <p:spPr>
          <a:xfrm>
            <a:off x="1031358" y="2084406"/>
            <a:ext cx="70788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2400" b="1" dirty="0">
                <a:latin typeface="+mn-ea"/>
                <a:ea typeface="+mn-ea"/>
              </a:rPr>
              <a:t>２</a:t>
            </a:r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階</a:t>
            </a: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2470930B-D092-F198-9CA8-E5BFE0CB14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67" y="1342131"/>
            <a:ext cx="6459038" cy="483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92009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11EF-8910-C4A6-2EED-50A9214C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DA3B0CF6-708E-FF42-8257-02415EC15001}"/>
              </a:ext>
            </a:extLst>
          </p:cNvPr>
          <p:cNvSpPr/>
          <p:nvPr/>
        </p:nvSpPr>
        <p:spPr>
          <a:xfrm>
            <a:off x="224268" y="619600"/>
            <a:ext cx="11729307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3D</a:t>
            </a: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イメージ概要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18BD64-CE1F-8122-31A2-C596ACAE21F7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CDD5F4EF-CAA1-8B60-FBAF-D4C19FF5AD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60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4D28493-88BF-11A1-91B5-794047D7270E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73C18E2-75A1-6FE8-9B22-22AC5A4CD5BE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D7EA2D9-4B3F-A913-474C-A60AE03C6704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1AAC300-25D3-700C-CEC3-264828EAE39E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E134BF4-0AEC-1EE0-E729-50422DA7173C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2074B59F-8553-378E-8915-487ABCEC8BC8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B3585DE-D239-0A27-B2F3-A789991CC54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F480D54-7CBD-ACB3-34FF-6F655BE8B7A4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0E50975-C2FC-7F41-ED41-58C46793A8AB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2CA96B9-4899-DC3E-6EBF-4C6645EBA2C3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9A89015-F756-B63B-AB00-4F047D879BFA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8291462-71F3-6139-8F28-AD62E76F4235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FF71F1A-E981-C4BE-8A96-B35F0BD9D8B4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3494A19-258F-20F6-A83A-D4A9D027914B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B4C4371-E064-3FCC-75FC-730FD8475B3E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E887B12-3F19-EEB8-0AE4-5BAF763C837C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4CD3A10-D2DA-02A0-AC49-0BDBBC7D9EB4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A23857A-D7AA-B55A-89B2-E15D6F5E58D6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6F238F02-0585-3094-FAA1-326BFCC496CC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4DA50CB-40CB-1467-E55D-7A7A2935037B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CC2AC38-844C-C533-7592-2CEDA7CFF398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A6F6E83A-A59D-131A-07BB-A613472B1897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42354F2-F046-7E2C-4747-2BB9CFAEB3DB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BFAFE84-D02C-05DC-D927-D0758D8F9FF8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10F9011-14DE-2664-4175-A6C495CD2193}"/>
              </a:ext>
            </a:extLst>
          </p:cNvPr>
          <p:cNvSpPr txBox="1"/>
          <p:nvPr/>
        </p:nvSpPr>
        <p:spPr>
          <a:xfrm>
            <a:off x="1035953" y="5299047"/>
            <a:ext cx="7520647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ja-JP" altLang="en-US" sz="3000" b="1" dirty="0">
                <a:latin typeface="+mn-ea"/>
                <a:ea typeface="+mn-ea"/>
              </a:rPr>
              <a:t>使用ソフト：</a:t>
            </a:r>
            <a:r>
              <a:rPr lang="en-US" altLang="ja-JP" sz="3000" b="1" dirty="0">
                <a:latin typeface="+mn-ea"/>
                <a:ea typeface="+mn-ea"/>
              </a:rPr>
              <a:t>Autodesk</a:t>
            </a:r>
            <a:r>
              <a:rPr lang="ja-JP" altLang="en-US" sz="3000" b="1" dirty="0">
                <a:latin typeface="+mn-ea"/>
                <a:ea typeface="+mn-ea"/>
              </a:rPr>
              <a:t> </a:t>
            </a:r>
            <a:r>
              <a:rPr lang="en-US" altLang="ja-JP" sz="3000" b="1" dirty="0">
                <a:latin typeface="+mn-ea"/>
                <a:ea typeface="+mn-ea"/>
              </a:rPr>
              <a:t>3ds Max 2026.</a:t>
            </a:r>
            <a:r>
              <a:rPr lang="ja-JP" altLang="en-US" sz="3000" b="1" dirty="0">
                <a:latin typeface="+mn-ea"/>
                <a:ea typeface="+mn-ea"/>
              </a:rPr>
              <a:t>３</a:t>
            </a:r>
            <a:endParaRPr lang="en-US" altLang="ja-JP" sz="3000" b="1" dirty="0">
              <a:latin typeface="+mn-ea"/>
              <a:ea typeface="+mn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454B9B78-2B4C-4F8A-8189-5495E7ADB269}"/>
              </a:ext>
            </a:extLst>
          </p:cNvPr>
          <p:cNvSpPr txBox="1"/>
          <p:nvPr/>
        </p:nvSpPr>
        <p:spPr>
          <a:xfrm>
            <a:off x="1002391" y="4394746"/>
            <a:ext cx="9812941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ja-JP" altLang="en-US" sz="3000" b="1" dirty="0">
                <a:latin typeface="+mn-ea"/>
                <a:ea typeface="+mn-ea"/>
              </a:rPr>
              <a:t>フリー素材：自転車・自動車・バイク・トイレ・家具・家電・植栽</a:t>
            </a:r>
            <a:endParaRPr lang="en-US" altLang="ja-JP" sz="3000" b="1" dirty="0">
              <a:latin typeface="+mn-ea"/>
              <a:ea typeface="+mn-ea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9C0BA819-B008-4A1C-A3A3-843AB9A22C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371" y="5150182"/>
            <a:ext cx="1176669" cy="882502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C1BA1D6-4640-39B1-4B1D-13370973D1CF}"/>
              </a:ext>
            </a:extLst>
          </p:cNvPr>
          <p:cNvSpPr txBox="1"/>
          <p:nvPr/>
        </p:nvSpPr>
        <p:spPr>
          <a:xfrm>
            <a:off x="1028722" y="3125399"/>
            <a:ext cx="10121038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ja-JP" altLang="en-US" sz="3000" b="1" spc="150" dirty="0">
                <a:latin typeface="+mn-ea"/>
                <a:ea typeface="+mn-ea"/>
              </a:rPr>
              <a:t>自主制作</a:t>
            </a:r>
            <a:r>
              <a:rPr lang="ja-JP" altLang="en-US" sz="3000" b="1" dirty="0">
                <a:latin typeface="+mn-ea"/>
                <a:ea typeface="+mn-ea"/>
              </a:rPr>
              <a:t>：塀・基礎・壁・屋根・デッキ・バルコニー・建具・物置・</a:t>
            </a:r>
            <a:endParaRPr lang="en-US" altLang="ja-JP" sz="3000" b="1" dirty="0">
              <a:latin typeface="+mn-ea"/>
              <a:ea typeface="+mn-ea"/>
            </a:endParaRPr>
          </a:p>
          <a:p>
            <a:r>
              <a:rPr lang="ja-JP" altLang="en-US" sz="3000" b="1" spc="80" dirty="0">
                <a:latin typeface="+mn-ea"/>
                <a:ea typeface="+mn-ea"/>
              </a:rPr>
              <a:t>　　　　　　　 </a:t>
            </a:r>
            <a:r>
              <a:rPr lang="ja-JP" altLang="en-US" sz="3000" b="1" dirty="0">
                <a:latin typeface="+mn-ea"/>
                <a:ea typeface="+mn-ea"/>
              </a:rPr>
              <a:t>ミライ人間洗濯機・伸縮門扉・二段式サイクルラック</a:t>
            </a:r>
            <a:endParaRPr lang="en-US" altLang="ja-JP" sz="3000" b="1" dirty="0">
              <a:latin typeface="+mn-ea"/>
              <a:ea typeface="+mn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E8DD8486-8285-33F3-4F30-F8C8D828A436}"/>
              </a:ext>
            </a:extLst>
          </p:cNvPr>
          <p:cNvSpPr txBox="1"/>
          <p:nvPr/>
        </p:nvSpPr>
        <p:spPr>
          <a:xfrm>
            <a:off x="1027161" y="1527382"/>
            <a:ext cx="7799205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ja-JP" altLang="en-US" sz="3000" b="1" spc="150" dirty="0">
                <a:latin typeface="+mn-ea"/>
                <a:ea typeface="+mn-ea"/>
              </a:rPr>
              <a:t>制作意図</a:t>
            </a:r>
            <a:r>
              <a:rPr lang="ja-JP" altLang="en-US" sz="3000" b="1" dirty="0">
                <a:latin typeface="+mn-ea"/>
                <a:ea typeface="+mn-ea"/>
              </a:rPr>
              <a:t>：</a:t>
            </a:r>
            <a:r>
              <a:rPr lang="ja-JP" altLang="en-US" sz="3000" b="1" dirty="0">
                <a:solidFill>
                  <a:schemeClr val="tx1"/>
                </a:solidFill>
                <a:latin typeface="+mn-ea"/>
                <a:ea typeface="+mn-ea"/>
              </a:rPr>
              <a:t>クライアントがイメージしやすいように</a:t>
            </a:r>
            <a:endParaRPr lang="en-US" altLang="ja-JP" sz="30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C88AD637-FDD3-CC58-CA16-202F15A0E3F2}"/>
              </a:ext>
            </a:extLst>
          </p:cNvPr>
          <p:cNvSpPr txBox="1"/>
          <p:nvPr/>
        </p:nvSpPr>
        <p:spPr>
          <a:xfrm>
            <a:off x="985926" y="2324040"/>
            <a:ext cx="4731480" cy="5539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ja-JP" altLang="en-US" sz="3000" b="1" spc="150" dirty="0">
                <a:latin typeface="+mn-ea"/>
                <a:ea typeface="+mn-ea"/>
              </a:rPr>
              <a:t>制作期間：１～１カ月半</a:t>
            </a:r>
            <a:endParaRPr lang="ja-JP" altLang="en-US" sz="3000" dirty="0"/>
          </a:p>
        </p:txBody>
      </p:sp>
    </p:spTree>
    <p:extLst>
      <p:ext uri="{BB962C8B-B14F-4D97-AF65-F5344CB8AC3E}">
        <p14:creationId xmlns:p14="http://schemas.microsoft.com/office/powerpoint/2010/main" val="432324226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9C3B92-D503-05A2-8742-3F5497C2B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9ADE3C52-D0AC-7CAB-81C5-0EB62B1D9600}"/>
              </a:ext>
            </a:extLst>
          </p:cNvPr>
          <p:cNvSpPr/>
          <p:nvPr/>
        </p:nvSpPr>
        <p:spPr>
          <a:xfrm>
            <a:off x="231345" y="474918"/>
            <a:ext cx="11729307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3D</a:t>
            </a: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イメージ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B6662F4-DB77-B382-297B-5DA79619CF2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937EA3F0-CD56-F48F-3172-6016587D1E9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61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2C6A621-47D4-DA6C-0069-E22292D56B20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9D15B05-98F7-59AE-4616-BEFD96D70499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77CED92-1BCE-77E1-B1EF-08C874767B2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1585F4B-7A9F-3B5F-712A-E669CD68B499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1C03E956-ABC9-187A-A93C-2B561453F93B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EB0E9706-3DE0-CC06-5345-86195D5D1C3E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BCD2B81E-664E-2FE1-2BA6-D897ED027937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D83F9A69-1472-29FF-AD12-2A5011F258FF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55D3BADE-5B9A-8AA7-F3CF-5538A862E89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B131C1CC-DDD6-3E06-F464-98CC097F636F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A85AB6BC-C61C-8F03-5F40-086B99C9E1CE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896B9014-0C5D-DFBD-C7BA-2118CD57EF55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D423A1D-B680-655A-04C5-73D48762F623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D66991A-3A62-EDBA-979D-AFCB8462A66A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CCC9135C-5218-C9C7-E571-B61985888375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34B45D9D-5A1D-F642-A885-6D5DC0055578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96C1D4D0-B9D0-48FD-C2EB-3EFBFFB0E60D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5B1013EC-1DA4-C15E-D3F2-2FFA72CECD08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24112D39-9E81-85F2-0FED-B7C1E2A9C3EB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DC3129A8-38BB-65BA-84CF-10721419357F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AAC82CC-AA70-4ADE-A246-A6054CE6B831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095E0B9-493F-7AE5-4243-E9C874DC2AA3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71E33D70-7FB5-A037-F963-72A8A8B904B3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A944875-1845-96E9-F8DE-6926E8FF46CD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D2FE11E-F420-CBAE-6ECC-24A94A56FEFC}"/>
              </a:ext>
            </a:extLst>
          </p:cNvPr>
          <p:cNvSpPr txBox="1"/>
          <p:nvPr/>
        </p:nvSpPr>
        <p:spPr>
          <a:xfrm>
            <a:off x="1578949" y="3230405"/>
            <a:ext cx="913068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ja-JP" altLang="en-US" sz="3200" b="1" dirty="0">
                <a:latin typeface="+mn-ea"/>
                <a:ea typeface="+mn-ea"/>
              </a:rPr>
              <a:t>外観</a:t>
            </a:r>
            <a:endParaRPr lang="en-US" altLang="ja-JP" sz="3200" b="1" dirty="0">
              <a:latin typeface="+mn-ea"/>
              <a:ea typeface="+mn-ea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DB907A26-DCD5-45E7-4976-EE9AF3D43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363" y="1315483"/>
            <a:ext cx="5899270" cy="47194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97699402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67D553-F52C-2167-9A3F-DFBDEBC3D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A6D2B341-B59B-F417-5088-5F1583BC8262}"/>
              </a:ext>
            </a:extLst>
          </p:cNvPr>
          <p:cNvSpPr/>
          <p:nvPr/>
        </p:nvSpPr>
        <p:spPr>
          <a:xfrm>
            <a:off x="231345" y="474918"/>
            <a:ext cx="11729307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3D</a:t>
            </a: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イメージ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8BA1C46-B318-99AF-327F-803EBA379B96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9E67704F-4D1F-020C-35CF-AD690B5571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62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0DD4DE1-A264-3A9B-A16D-DEBD240CA149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BDB214B-B000-043E-594C-6A97D9246A54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11972B78-8B21-AAB3-1DFB-9CD30AD885CB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C2731090-8A07-3E8B-DF24-A0FAF43C24D7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071A006-F0BA-253C-5F15-2C98313AAE61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C3AAB768-1AB2-18D4-C292-C7C214736CA2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C8F2CD0-DBB6-1566-CC33-8472F02419E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8C0117B-137A-0A42-B1FE-05E80173FA07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C2FC7F0-76BF-880D-F1DF-30AC82B4E7C8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6191AA3-4284-5ECC-EAF0-FA15213AF625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8702734-A48B-CE37-C94B-74AFAC9A5EE8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86E9A871-3D68-4BC3-DDB2-8553D6D35774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510FC9C3-9CC8-D39F-F9AB-EB41784A76FE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18205F87-ED05-740E-265F-C85E89B19306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6C7B42CE-B2A6-42A7-72EA-E854AE6291F7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DD0B273-D1E4-6E90-B741-AB57F303896C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46DEEBAB-550B-2BD6-20A0-C634D4431572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3895F80-E494-7EF5-FBE8-A156379836F4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2ACA4A37-F3D0-CB04-1035-6D2C001949C1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E72CC80-6E48-BD5D-46AD-E8F84AB11633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DDAFFE40-47AE-5E86-8D82-C5DF2F1EA75D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0E79EE7-D9B2-6996-F092-A849E89B58B6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29841D14-C0ED-2B9F-8BA0-A230F4B0F247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A08E0948-63E3-9CD4-552E-712FC1C6BB77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外観">
            <a:hlinkClick r:id="" action="ppaction://media"/>
            <a:extLst>
              <a:ext uri="{FF2B5EF4-FFF2-40B4-BE49-F238E27FC236}">
                <a16:creationId xmlns:a16="http://schemas.microsoft.com/office/drawing/2014/main" id="{3B76735B-52FC-19A3-ED50-DA13E1DA0B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676" y="1090775"/>
            <a:ext cx="10224477" cy="51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5107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9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68B40-4986-BA51-4F1E-C567B428A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95F6810-63BF-C5AD-8A60-CDC61FA1BD75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6FB9E47D-FDFC-7E48-41AC-C1BC2D5891D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63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F793607-E616-296D-A2F7-22958003C285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F05AE11-87C8-B171-53A7-B462B4EA8645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1E709B5-3D7E-2148-723B-F330CA507010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032F6BFB-5579-6C79-6049-EB80D2448179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390BE057-24DC-2FBC-35FF-93A68FEA960E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3CB1FFE5-1449-82B4-9A79-4E818EB9CD04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7631545-D936-578E-C114-45B2780BDDB7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98025A3B-668F-3011-BC76-7BA50A2EA265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5C9AF09-D6BB-65AF-F387-78AB8964038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CE9AB047-4932-786B-C543-9A3DA0C9F34D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0CDD1D0-991F-739D-C094-C0D184F1252C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D12DC99-355E-D1C4-5D2E-CC0FF2BBC4E0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F88D112-8BA2-65E8-1A9F-2E7A3F5BF1C5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21E8133-7029-254F-55D6-BD49809A7AD8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C1E6F5A-DC89-7A97-46EC-A37B84D09CB3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83C604F-B3B5-6A2C-C9E3-192259A54E0A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F7129E82-E36B-473E-5025-AA4D3CA1237E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28B1B94-7412-08F5-176A-12F1E936D4E2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8004E79D-17F6-F576-0290-169DE0063970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5855AF33-8CCB-BB92-14EC-A85800A9D196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E99DFB0-8099-EB90-67E7-921AAD321EFC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DF04FFB9-963E-186C-090F-F0B90976239A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E3F12EA1-0A85-2EAE-B931-0E11984501EE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8617F86C-CF5E-D1C2-3D8E-B24FDC05F8E1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F0B24F1-7C00-6B1A-4383-FB4FA2AC4200}"/>
              </a:ext>
            </a:extLst>
          </p:cNvPr>
          <p:cNvSpPr txBox="1"/>
          <p:nvPr/>
        </p:nvSpPr>
        <p:spPr>
          <a:xfrm>
            <a:off x="5665112" y="1163083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ja-JP" altLang="en-US" sz="3000" b="1" dirty="0">
                <a:latin typeface="+mn-ea"/>
                <a:ea typeface="+mn-ea"/>
              </a:rPr>
              <a:t>内観</a:t>
            </a:r>
            <a:endParaRPr lang="en-US" altLang="ja-JP" sz="3000" b="1" dirty="0">
              <a:latin typeface="+mn-ea"/>
              <a:ea typeface="+mn-ea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5CACC91F-F1EE-4B61-C39E-2B570599BA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442" y="3646695"/>
            <a:ext cx="2643569" cy="21148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64678314-2C44-ED04-B74A-FBF055ECA2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512" y="732975"/>
            <a:ext cx="2643569" cy="21148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7A859BA7-C688-BF3A-5810-32C4660A4E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947" y="3997271"/>
            <a:ext cx="2643570" cy="2114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735E4334-C7E4-E588-681B-60F89FAEAED2}"/>
              </a:ext>
            </a:extLst>
          </p:cNvPr>
          <p:cNvSpPr txBox="1"/>
          <p:nvPr/>
        </p:nvSpPr>
        <p:spPr>
          <a:xfrm>
            <a:off x="10352678" y="4452041"/>
            <a:ext cx="1097280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ギャラリー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077FC731-2B28-457C-2548-F8E4C791BA59}"/>
              </a:ext>
            </a:extLst>
          </p:cNvPr>
          <p:cNvSpPr txBox="1"/>
          <p:nvPr/>
        </p:nvSpPr>
        <p:spPr>
          <a:xfrm>
            <a:off x="6820550" y="1699279"/>
            <a:ext cx="688648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トイレ</a:t>
            </a: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439313FD-7912-576E-431B-1F9BC7273989}"/>
              </a:ext>
            </a:extLst>
          </p:cNvPr>
          <p:cNvSpPr txBox="1"/>
          <p:nvPr/>
        </p:nvSpPr>
        <p:spPr>
          <a:xfrm>
            <a:off x="1296762" y="4497546"/>
            <a:ext cx="655389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和室</a:t>
            </a: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733B948F-9262-99FE-DB2C-A91EFF5F05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06" y="1312834"/>
            <a:ext cx="2643568" cy="211485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CF083DA2-3979-59A1-EF0F-E463F17AA112}"/>
              </a:ext>
            </a:extLst>
          </p:cNvPr>
          <p:cNvCxnSpPr>
            <a:cxnSpLocks/>
          </p:cNvCxnSpPr>
          <p:nvPr/>
        </p:nvCxnSpPr>
        <p:spPr>
          <a:xfrm>
            <a:off x="4626732" y="2531444"/>
            <a:ext cx="1167676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96717732-A35F-80B1-BBB7-9A0FF203B45F}"/>
              </a:ext>
            </a:extLst>
          </p:cNvPr>
          <p:cNvCxnSpPr>
            <a:cxnSpLocks/>
          </p:cNvCxnSpPr>
          <p:nvPr/>
        </p:nvCxnSpPr>
        <p:spPr>
          <a:xfrm flipV="1">
            <a:off x="3857774" y="2531444"/>
            <a:ext cx="768958" cy="596767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83C79614-CCD3-4D81-C6FE-1C865E6050FC}"/>
              </a:ext>
            </a:extLst>
          </p:cNvPr>
          <p:cNvSpPr txBox="1"/>
          <p:nvPr/>
        </p:nvSpPr>
        <p:spPr>
          <a:xfrm>
            <a:off x="5027127" y="2142864"/>
            <a:ext cx="874596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キッチン</a:t>
            </a: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680C8E56-E51C-1AE4-392B-7E7440FC3FF7}"/>
              </a:ext>
            </a:extLst>
          </p:cNvPr>
          <p:cNvCxnSpPr>
            <a:cxnSpLocks/>
          </p:cNvCxnSpPr>
          <p:nvPr/>
        </p:nvCxnSpPr>
        <p:spPr>
          <a:xfrm>
            <a:off x="10143788" y="4842524"/>
            <a:ext cx="1303155" cy="96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4486B7F5-C87A-4812-C548-71F8454FE3F8}"/>
              </a:ext>
            </a:extLst>
          </p:cNvPr>
          <p:cNvCxnSpPr>
            <a:cxnSpLocks/>
          </p:cNvCxnSpPr>
          <p:nvPr/>
        </p:nvCxnSpPr>
        <p:spPr>
          <a:xfrm flipV="1">
            <a:off x="9652137" y="4842524"/>
            <a:ext cx="491651" cy="412283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2409461F-1B26-1D59-48FC-82C0235325B5}"/>
              </a:ext>
            </a:extLst>
          </p:cNvPr>
          <p:cNvCxnSpPr>
            <a:cxnSpLocks/>
          </p:cNvCxnSpPr>
          <p:nvPr/>
        </p:nvCxnSpPr>
        <p:spPr>
          <a:xfrm flipH="1">
            <a:off x="1368313" y="4878404"/>
            <a:ext cx="1167676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1F4E2E94-FA62-5895-ED71-D6A71031C4BE}"/>
              </a:ext>
            </a:extLst>
          </p:cNvPr>
          <p:cNvCxnSpPr>
            <a:cxnSpLocks/>
          </p:cNvCxnSpPr>
          <p:nvPr/>
        </p:nvCxnSpPr>
        <p:spPr>
          <a:xfrm flipH="1" flipV="1">
            <a:off x="2535989" y="4878404"/>
            <a:ext cx="768958" cy="596767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4C92A075-525D-29B3-C221-8C19DEEDDF41}"/>
              </a:ext>
            </a:extLst>
          </p:cNvPr>
          <p:cNvCxnSpPr>
            <a:cxnSpLocks/>
          </p:cNvCxnSpPr>
          <p:nvPr/>
        </p:nvCxnSpPr>
        <p:spPr>
          <a:xfrm flipH="1">
            <a:off x="6901314" y="2066729"/>
            <a:ext cx="821240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E9118F99-51DF-8DF4-0E50-986538895573}"/>
              </a:ext>
            </a:extLst>
          </p:cNvPr>
          <p:cNvCxnSpPr>
            <a:cxnSpLocks/>
          </p:cNvCxnSpPr>
          <p:nvPr/>
        </p:nvCxnSpPr>
        <p:spPr>
          <a:xfrm flipH="1" flipV="1">
            <a:off x="7722554" y="2066729"/>
            <a:ext cx="768958" cy="596767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56C5B486-EDE3-9A63-E833-4C2A1647C738}"/>
              </a:ext>
            </a:extLst>
          </p:cNvPr>
          <p:cNvSpPr txBox="1"/>
          <p:nvPr/>
        </p:nvSpPr>
        <p:spPr>
          <a:xfrm>
            <a:off x="5794408" y="2938842"/>
            <a:ext cx="60849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en-US" altLang="ja-JP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1</a:t>
            </a:r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階</a:t>
            </a:r>
          </a:p>
        </p:txBody>
      </p:sp>
    </p:spTree>
    <p:extLst>
      <p:ext uri="{BB962C8B-B14F-4D97-AF65-F5344CB8AC3E}">
        <p14:creationId xmlns:p14="http://schemas.microsoft.com/office/powerpoint/2010/main" val="1712947696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AB9A5-735C-F719-C0CB-912575081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F91FA59-8EC3-6DD6-1CCD-D5B979796D04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93A3EB87-411E-2102-1152-B79C18AAC91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64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AEC9175-7ED1-AFF3-11A7-EC6247073CC0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ED9F19F-066B-8200-748C-5A5DFBCA21C9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BF46038-0896-1177-3DD2-088A70162409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1A57866-9A78-2838-D650-5EFE510E3182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4045CFB2-0CE4-92B2-24DF-5637BEE42C88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FB1914AF-EA8D-F6EB-078B-FF63A806EFB9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B8E453A-1EC8-6229-F6E3-A2C987B9F258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8741169-696D-C5BB-CC5D-D65BFEBA9933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0D1864D8-5438-B881-83D1-4A51E8E9B588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B15A6C15-5AD5-EE8C-AD1D-85F244955CA5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6D21CC76-4AB8-E17D-E8AF-25A1E3F53D6F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4A717A6-83B1-ED64-B9D9-CC97842766A4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CCCC85EE-0BA4-118A-5BE4-17B66FDB5A27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D8ADB0FD-0ACD-8AD0-A12D-FD28DE2AA0DA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3F868BE5-1837-AADA-D774-4A93D1440968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AF76AD58-4A54-D259-399D-CC39093366E3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8C3FDA44-E9B5-F919-ACAE-35CEB7958DED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538FFF99-A986-021F-B7C5-851B18C232C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8D186215-C9EE-E529-B547-CEAB52CCA798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1B758E8-50E0-E7C3-3740-CC7CC7D6DF6F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01DA8D60-A206-0699-884E-196A6D224D1C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BE9A11E-ADB1-E3DE-73C4-17C98CEAB765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5B6153D-17B0-2A5C-8D1D-03F8F40EED9D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6ED8E750-A7B2-9310-73E4-76DB7888E1C6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81B2551A-BDEF-74A5-669E-08AA2247AC1E}"/>
              </a:ext>
            </a:extLst>
          </p:cNvPr>
          <p:cNvSpPr txBox="1"/>
          <p:nvPr/>
        </p:nvSpPr>
        <p:spPr>
          <a:xfrm>
            <a:off x="5665112" y="1163083"/>
            <a:ext cx="861772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ja-JP" altLang="en-US" sz="3000" b="1" dirty="0">
                <a:latin typeface="+mn-ea"/>
                <a:ea typeface="+mn-ea"/>
              </a:rPr>
              <a:t>内観</a:t>
            </a:r>
            <a:endParaRPr lang="en-US" altLang="ja-JP" sz="3000" b="1" dirty="0">
              <a:latin typeface="+mn-ea"/>
              <a:ea typeface="+mn-ea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B786ECB6-C73B-3CED-827B-585A221F0ACE}"/>
              </a:ext>
            </a:extLst>
          </p:cNvPr>
          <p:cNvSpPr txBox="1"/>
          <p:nvPr/>
        </p:nvSpPr>
        <p:spPr>
          <a:xfrm>
            <a:off x="8849841" y="4292695"/>
            <a:ext cx="906851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子供室</a:t>
            </a: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35A8E9CD-263E-89EF-EB24-80E7BA4EE707}"/>
              </a:ext>
            </a:extLst>
          </p:cNvPr>
          <p:cNvSpPr txBox="1"/>
          <p:nvPr/>
        </p:nvSpPr>
        <p:spPr>
          <a:xfrm>
            <a:off x="6449940" y="1963020"/>
            <a:ext cx="1197294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2000" b="1" dirty="0">
                <a:latin typeface="+mn-ea"/>
                <a:ea typeface="+mn-ea"/>
              </a:rPr>
              <a:t>大人室２</a:t>
            </a:r>
            <a:endParaRPr lang="en-US" altLang="ja-JP" sz="2000" b="1" dirty="0">
              <a:latin typeface="+mn-ea"/>
              <a:ea typeface="+mn-ea"/>
            </a:endParaRPr>
          </a:p>
        </p:txBody>
      </p: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6F07959B-3068-7400-2F29-E396FAA18E03}"/>
              </a:ext>
            </a:extLst>
          </p:cNvPr>
          <p:cNvCxnSpPr>
            <a:cxnSpLocks/>
          </p:cNvCxnSpPr>
          <p:nvPr/>
        </p:nvCxnSpPr>
        <p:spPr>
          <a:xfrm>
            <a:off x="4626732" y="2531444"/>
            <a:ext cx="1254304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5B27BC83-A8AA-D81D-2A47-CB2144DECA42}"/>
              </a:ext>
            </a:extLst>
          </p:cNvPr>
          <p:cNvCxnSpPr>
            <a:cxnSpLocks/>
          </p:cNvCxnSpPr>
          <p:nvPr/>
        </p:nvCxnSpPr>
        <p:spPr>
          <a:xfrm flipV="1">
            <a:off x="3857774" y="2531444"/>
            <a:ext cx="768958" cy="596767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314CAE8A-584D-AD1D-E8ED-823494EC5FA9}"/>
              </a:ext>
            </a:extLst>
          </p:cNvPr>
          <p:cNvSpPr txBox="1"/>
          <p:nvPr/>
        </p:nvSpPr>
        <p:spPr>
          <a:xfrm>
            <a:off x="4869784" y="2170066"/>
            <a:ext cx="1118253" cy="4001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大人室１</a:t>
            </a:r>
          </a:p>
        </p:txBody>
      </p: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26199F03-3127-A7FA-B1C6-B9D93CFF3E8D}"/>
              </a:ext>
            </a:extLst>
          </p:cNvPr>
          <p:cNvCxnSpPr>
            <a:cxnSpLocks/>
          </p:cNvCxnSpPr>
          <p:nvPr/>
        </p:nvCxnSpPr>
        <p:spPr>
          <a:xfrm>
            <a:off x="8357538" y="4663928"/>
            <a:ext cx="1303155" cy="9625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763A4ABB-510F-5F34-A175-315B161FB38C}"/>
              </a:ext>
            </a:extLst>
          </p:cNvPr>
          <p:cNvCxnSpPr>
            <a:cxnSpLocks/>
          </p:cNvCxnSpPr>
          <p:nvPr/>
        </p:nvCxnSpPr>
        <p:spPr>
          <a:xfrm flipV="1">
            <a:off x="7656133" y="4663928"/>
            <a:ext cx="701405" cy="557249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6BC0E9DE-4081-A7C2-64A7-BBA82677B046}"/>
              </a:ext>
            </a:extLst>
          </p:cNvPr>
          <p:cNvCxnSpPr>
            <a:cxnSpLocks/>
          </p:cNvCxnSpPr>
          <p:nvPr/>
        </p:nvCxnSpPr>
        <p:spPr>
          <a:xfrm flipH="1">
            <a:off x="6495356" y="2337899"/>
            <a:ext cx="1195670" cy="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DB3DB588-7F15-BC00-2175-6B2961242DD2}"/>
              </a:ext>
            </a:extLst>
          </p:cNvPr>
          <p:cNvCxnSpPr>
            <a:cxnSpLocks/>
          </p:cNvCxnSpPr>
          <p:nvPr/>
        </p:nvCxnSpPr>
        <p:spPr>
          <a:xfrm flipH="1" flipV="1">
            <a:off x="7691026" y="2337899"/>
            <a:ext cx="768958" cy="596767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814E09C5-62F2-A132-E602-4CE24D3B5F60}"/>
              </a:ext>
            </a:extLst>
          </p:cNvPr>
          <p:cNvSpPr txBox="1"/>
          <p:nvPr/>
        </p:nvSpPr>
        <p:spPr>
          <a:xfrm>
            <a:off x="5742056" y="2935793"/>
            <a:ext cx="70788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lang="ja-JP" altLang="en-US" sz="2400" b="1" dirty="0">
                <a:latin typeface="+mn-ea"/>
                <a:ea typeface="+mn-ea"/>
              </a:rPr>
              <a:t>２</a:t>
            </a:r>
            <a:r>
              <a:rPr kumimoji="0" lang="ja-JP" alt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階</a:t>
            </a:r>
          </a:p>
        </p:txBody>
      </p:sp>
      <p:pic>
        <p:nvPicPr>
          <p:cNvPr id="46" name="図 45">
            <a:extLst>
              <a:ext uri="{FF2B5EF4-FFF2-40B4-BE49-F238E27FC236}">
                <a16:creationId xmlns:a16="http://schemas.microsoft.com/office/drawing/2014/main" id="{98B8DC22-20C2-FA75-C6F6-C9601C1A0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754" y="3638803"/>
            <a:ext cx="3010574" cy="24084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A1D9B5E9-CC32-E981-7E9D-4A9001AEE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23" y="2223459"/>
            <a:ext cx="3010573" cy="2408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592088FB-2905-4E55-87C5-824A62256F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9937" y="1089746"/>
            <a:ext cx="3010568" cy="24084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939133298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D303E-A26B-488A-0FE9-6765F53D3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C85339AF-6510-2238-4FFD-D5296C30EABF}"/>
              </a:ext>
            </a:extLst>
          </p:cNvPr>
          <p:cNvSpPr/>
          <p:nvPr/>
        </p:nvSpPr>
        <p:spPr>
          <a:xfrm>
            <a:off x="208954" y="501586"/>
            <a:ext cx="11759356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家具・家電計画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33D082C-3746-3405-D355-2D3C1C54B68C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1BB822FC-2671-8CDF-0A43-22D0492CAD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65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B9686FF-61AD-35CE-6FDB-BFA3159FD9F0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EDBF967-97DA-3AF0-9BD0-0667B1AEFDA9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8617A26-A721-F6C5-F46D-FA75F62A3AB2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AE0EAF9D-E431-14BB-932D-ECD5465038C6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B7946DD-4C1E-F49C-9FFD-BE582BB39170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FA2469D6-09FF-5106-4D44-5ED38BFD4EB0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439A48C8-2F52-F2AE-E0C7-0A4C662CE3D8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58C529F2-9035-83DC-D100-977D1173EC09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D965B0C8-209B-9CAF-F7B5-3EB110256540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0CD5325D-97A3-D19E-779E-F1A5D0765CC2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D3DB319D-CA85-C988-2A1E-64C57B4C7D91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E6104125-48E2-EA6B-BC03-152A497A38AF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8EABA2E-AAB1-1545-EA35-B7376ED126C4}"/>
              </a:ext>
            </a:extLst>
          </p:cNvPr>
          <p:cNvSpPr txBox="1"/>
          <p:nvPr/>
        </p:nvSpPr>
        <p:spPr>
          <a:xfrm>
            <a:off x="223690" y="2044715"/>
            <a:ext cx="1174462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ja-JP" altLang="en-US" sz="2800" b="1" i="0" u="none" strike="noStrike" cap="none" spc="0" normalizeH="0" baseline="0" dirty="0">
                <a:ln>
                  <a:noFill/>
                </a:ln>
                <a:solidFill>
                  <a:srgbClr val="0068B7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映像システム</a:t>
            </a:r>
            <a:endParaRPr kumimoji="0" lang="en-US" altLang="ja-JP" sz="2800" b="1" i="0" u="none" strike="noStrike" cap="none" spc="0" normalizeH="0" baseline="0" dirty="0">
              <a:ln>
                <a:noFill/>
              </a:ln>
              <a:solidFill>
                <a:srgbClr val="0068B7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pPr algn="ctr"/>
            <a:r>
              <a:rPr lang="en-US" altLang="ja-JP" sz="2600" b="1" dirty="0">
                <a:latin typeface="+mn-ea"/>
                <a:ea typeface="+mn-ea"/>
              </a:rPr>
              <a:t>EPSON</a:t>
            </a:r>
            <a:r>
              <a:rPr lang="ja-JP" altLang="en-US" sz="2600" b="1" dirty="0">
                <a:latin typeface="+mn-ea"/>
                <a:ea typeface="+mn-ea"/>
              </a:rPr>
              <a:t> </a:t>
            </a:r>
            <a:r>
              <a:rPr lang="en-US" altLang="ja-JP" sz="2600" b="1" dirty="0">
                <a:latin typeface="+mn-ea"/>
                <a:ea typeface="+mn-ea"/>
              </a:rPr>
              <a:t>EH-LS800B</a:t>
            </a:r>
            <a:endParaRPr kumimoji="0" lang="en-US" altLang="ja-JP" sz="2600" b="1" i="0" u="none" strike="noStrike" cap="none" spc="0" normalizeH="0" baseline="0" dirty="0">
              <a:ln>
                <a:noFill/>
              </a:ln>
              <a:solidFill>
                <a:srgbClr val="0068B7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pPr algn="ctr"/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（</a:t>
            </a:r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4K</a:t>
            </a: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／</a:t>
            </a:r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UHD</a:t>
            </a: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 対応・</a:t>
            </a:r>
            <a:r>
              <a:rPr lang="en-US" altLang="ja-JP" sz="2600" b="1" dirty="0">
                <a:latin typeface="+mn-ea"/>
                <a:ea typeface="+mn-ea"/>
              </a:rPr>
              <a:t>Android TV</a:t>
            </a:r>
            <a:r>
              <a:rPr lang="en-US" altLang="ja-JP" sz="2600" b="1" baseline="30000" dirty="0">
                <a:latin typeface="+mn-ea"/>
                <a:ea typeface="+mn-ea"/>
              </a:rPr>
              <a:t>™</a:t>
            </a:r>
            <a:r>
              <a:rPr lang="ja-JP" altLang="en-US" sz="2600" b="1" dirty="0">
                <a:latin typeface="+mn-ea"/>
                <a:ea typeface="+mn-ea"/>
              </a:rPr>
              <a:t>機能搭載</a:t>
            </a: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プロジェクター）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423BF722-98EC-6C8C-0E25-3278FD75D3D6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219FA07C-174A-3E70-6653-31F6E72C1FE7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45764E35-C54E-C9AC-25EF-3470E2DAFBE1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5BD50E8A-2E50-C787-2086-88CAA115308D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D89DADB6-F1B8-853D-D6DB-D17A54AB55F8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F87DF423-D1E8-CA0E-AE31-08FA7E8F25C2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75250533-CCD3-445F-25B0-DA4E8A62D5D0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3CBACDA5-77F1-4B30-9F6F-C16A728A5977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32B5B76C-D5AE-8F4A-32F2-C3C11C91876D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0C67C3CA-0267-2F06-BD8D-E9E238A74889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32ACD0E9-FF2F-0025-52F9-523925929F11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91CB3BCF-5362-7859-9037-4D9340FD1B24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177FCEF0-96CC-8D85-A312-95D71F06FD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064" y="5498257"/>
            <a:ext cx="1697715" cy="638058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DBD5A2DA-EFFB-E5FD-32F7-DE516353CB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40" y="5479349"/>
            <a:ext cx="1790880" cy="746869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E4B7E096-1BE6-BF68-93CB-8B2D57766F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9" y="5299217"/>
            <a:ext cx="1261080" cy="970634"/>
          </a:xfrm>
          <a:prstGeom prst="rect">
            <a:avLst/>
          </a:prstGeom>
        </p:spPr>
      </p:pic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1221F09F-6162-BD8C-6ED5-8A89F0F5B862}"/>
              </a:ext>
            </a:extLst>
          </p:cNvPr>
          <p:cNvSpPr txBox="1"/>
          <p:nvPr/>
        </p:nvSpPr>
        <p:spPr>
          <a:xfrm>
            <a:off x="208954" y="3588933"/>
            <a:ext cx="11744620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0068B7"/>
                </a:solidFill>
                <a:latin typeface="+mn-ea"/>
                <a:ea typeface="+mn-ea"/>
              </a:rPr>
              <a:t>音響システム</a:t>
            </a:r>
            <a:endParaRPr lang="en-US" altLang="ja-JP" sz="2800" b="1" dirty="0">
              <a:solidFill>
                <a:srgbClr val="0068B7"/>
              </a:solidFill>
              <a:latin typeface="+mn-ea"/>
              <a:ea typeface="+mn-ea"/>
            </a:endParaRPr>
          </a:p>
          <a:p>
            <a:pPr algn="ctr"/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YAMAHA</a:t>
            </a: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SR-X90A</a:t>
            </a:r>
          </a:p>
          <a:p>
            <a:pPr algn="ctr"/>
            <a:r>
              <a:rPr lang="ja-JP" altLang="en-US" sz="2600" b="1" dirty="0">
                <a:latin typeface="+mn-ea"/>
                <a:ea typeface="+mn-ea"/>
              </a:rPr>
              <a:t>（</a:t>
            </a:r>
            <a:r>
              <a:rPr lang="en-US" altLang="ja-JP" sz="2600" b="1" dirty="0">
                <a:latin typeface="+mn-ea"/>
                <a:ea typeface="+mn-ea"/>
              </a:rPr>
              <a:t>Dolby Atmos for Home</a:t>
            </a:r>
            <a:r>
              <a:rPr lang="ja-JP" altLang="en-US" sz="2600" b="1" dirty="0">
                <a:latin typeface="+mn-ea"/>
                <a:ea typeface="+mn-ea"/>
              </a:rPr>
              <a:t> 対応サウンドバー）</a:t>
            </a:r>
            <a:endParaRPr kumimoji="0" lang="ja-JP" alt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42" name="図 41">
            <a:extLst>
              <a:ext uri="{FF2B5EF4-FFF2-40B4-BE49-F238E27FC236}">
                <a16:creationId xmlns:a16="http://schemas.microsoft.com/office/drawing/2014/main" id="{76568764-7733-12E8-656A-036662019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394" y="5545889"/>
            <a:ext cx="1174261" cy="340536"/>
          </a:xfrm>
          <a:prstGeom prst="rect">
            <a:avLst/>
          </a:prstGeom>
        </p:spPr>
      </p:pic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02ADF2AA-C3B7-AB0A-4E0D-38FF02165315}"/>
              </a:ext>
            </a:extLst>
          </p:cNvPr>
          <p:cNvSpPr txBox="1"/>
          <p:nvPr/>
        </p:nvSpPr>
        <p:spPr>
          <a:xfrm>
            <a:off x="208378" y="1312111"/>
            <a:ext cx="11744619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ja-JP" altLang="en-US" sz="30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シアタールーム案</a:t>
            </a:r>
            <a:endParaRPr lang="en-US" altLang="ja-JP" sz="30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89588264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1FF8C-C29C-DDA2-2887-393B412CF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5FE0B972-B142-4910-E9EE-2A1E5701EA9B}"/>
              </a:ext>
            </a:extLst>
          </p:cNvPr>
          <p:cNvSpPr/>
          <p:nvPr/>
        </p:nvSpPr>
        <p:spPr>
          <a:xfrm>
            <a:off x="208954" y="463086"/>
            <a:ext cx="11759356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家具・家電計画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AED0579-5B78-4F39-FDFE-AC930BE56A4E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2632E59C-F96D-EC95-C7B0-43F28F17F8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66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99260E6-2B23-D987-2C63-A77FC714CBC1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9DD6B20-1945-D163-A588-789A3FC3D984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D6F23E6-ECE9-5BF8-8DFF-8FFB87472190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DDDE4FBE-978F-6E45-B08E-8A483BA714D8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65C5510-2D67-6A47-CE41-5C2130E00E3D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EF2F4377-E003-A0BF-AE95-8F3201142B8F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22312007-F94E-C8CF-1C4C-8EAE8B6F2945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2D42A605-BD76-594D-54BB-F03C1B0B38B1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6B2B4713-C8C6-1EDD-41A6-C133FD814B7C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FA68198D-E3B9-F47D-F4AD-6B804770120B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2709CD52-7F37-FAE4-E124-E20E5447F734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C8C727D-B7E9-07DF-FB2E-EDC65AFA6FC6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AC099852-8A4D-D996-9372-7840741E2C4F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8C9E42E7-D2E7-5F4A-1D1F-03D4346C3E21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D6719B17-CB55-7B1E-CA48-1ADF164C7752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BB7444E-E364-926D-01B7-C00DA8B3E7EE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F5FAA6FE-1D97-2F25-4879-69CFC5F4A457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FF4F7236-D47D-01DC-4831-578F83428773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92137C5-540F-70DE-C039-262A8041FC16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151784BE-02A9-6984-F393-2E436A14C076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D01CC415-95AB-6356-9A47-D5DBEDB655BA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BB283E60-4A84-EB34-7413-791F5E479D72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3C505205-DA92-6CB0-6AA7-6604C62D09D9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B6B3EAF8-A24F-E901-826A-452778ECCE47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A27CF2E-4C94-0016-59C8-3E1728BD860B}"/>
              </a:ext>
            </a:extLst>
          </p:cNvPr>
          <p:cNvSpPr txBox="1"/>
          <p:nvPr/>
        </p:nvSpPr>
        <p:spPr>
          <a:xfrm>
            <a:off x="208378" y="1186986"/>
            <a:ext cx="11744619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ja-JP" altLang="en-US" sz="30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シアタールームイメージ</a:t>
            </a:r>
            <a:endParaRPr lang="en-US" altLang="ja-JP" sz="30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65D8723D-E0E5-CBCE-3B59-93CA1B50C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6" y="1944527"/>
            <a:ext cx="5158878" cy="41271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6311400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BF748-E6B5-17D9-C61C-62D36DC48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D8927672-DF65-ED72-A650-DE47B1357213}"/>
              </a:ext>
            </a:extLst>
          </p:cNvPr>
          <p:cNvSpPr/>
          <p:nvPr/>
        </p:nvSpPr>
        <p:spPr>
          <a:xfrm>
            <a:off x="208955" y="434654"/>
            <a:ext cx="11744620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家具・家電計画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9005077-FCA1-C225-69FD-DD8654454B6F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C6988997-AC55-F12B-DF30-6622E076FFA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67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8287E8C-70B6-72F7-4310-C5B8D1F103A9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A31778C-4524-0337-543E-EA8422B083D4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4A86D204-CA27-58E0-38F3-D19028C999DA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C89D26A4-9083-3B9F-0F8E-4DA80AF8A10C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4019ABA3-C7D0-1D6F-9D6E-79811E0D9363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CAF38D19-6A5B-AA6E-937C-1C768EB30B91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ACB3E58A-9DAE-71BE-4620-0035F41EA2C5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B87F6B1-C3A1-567A-57D2-C6BB3E9B2738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E505EA20-C6E3-4A18-B601-F1BF7C7630D6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AE08260-212F-9F0B-A021-AE2A98715DD9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3CEEA95-1EAE-2352-3DA8-7ED0334D97ED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616A4664-BF74-4586-68A9-1C531B23FE9F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D6CD55B-E55D-F603-5AC0-015A0C1293DC}"/>
              </a:ext>
            </a:extLst>
          </p:cNvPr>
          <p:cNvSpPr txBox="1"/>
          <p:nvPr/>
        </p:nvSpPr>
        <p:spPr>
          <a:xfrm>
            <a:off x="213892" y="2563987"/>
            <a:ext cx="1174462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ja-JP" altLang="en-US" sz="2800" b="1" i="0" u="none" strike="noStrike" cap="none" spc="0" normalizeH="0" baseline="0" dirty="0">
                <a:ln>
                  <a:noFill/>
                </a:ln>
                <a:solidFill>
                  <a:srgbClr val="0068B7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ネイチャーアクアリウムスタイル</a:t>
            </a:r>
            <a:endParaRPr lang="en-US" altLang="ja-JP" sz="28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E8F98B1-355A-AF2B-34D8-DB84C03C0A4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229643-DE4A-8171-7FE5-35E2544BB145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48F2A500-9754-CA8B-61FC-46713D6D24D3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27843CA-76AF-C8DC-CED0-8D15E348EB61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824AEC57-5E76-A528-9063-5D3DB2DC71BA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44A7D489-2AC8-E722-2962-DE0C0823A568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C14086DE-77E5-99D7-6E5B-F41760BE1395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9F3E5643-01A6-096E-FD88-DC9D80BC05FB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19FC202-F810-24A5-EBE8-2C26243100E5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0B75D32F-21F7-E0F1-7E66-5E2B80F71E46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EEFBBDE6-6BE7-5ED7-90DE-A1E00C5C8EC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9342527E-4428-6CBC-C92D-B6AC8C9077A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3302F6DD-8C97-693B-0AAE-9A4514824DE9}"/>
              </a:ext>
            </a:extLst>
          </p:cNvPr>
          <p:cNvSpPr txBox="1"/>
          <p:nvPr/>
        </p:nvSpPr>
        <p:spPr>
          <a:xfrm>
            <a:off x="4936553" y="3087205"/>
            <a:ext cx="6198528" cy="2492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キューブガーデン</a:t>
            </a:r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600</a:t>
            </a: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クリアキャビネット・クリア</a:t>
            </a:r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600</a:t>
            </a:r>
          </a:p>
          <a:p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アクアスカイ</a:t>
            </a:r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RGB600</a:t>
            </a: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シルバー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ライトスクリーン</a:t>
            </a:r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600</a:t>
            </a:r>
          </a:p>
          <a:p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スーパージェットフィルター </a:t>
            </a:r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ES‐600</a:t>
            </a:r>
          </a:p>
          <a:p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CO</a:t>
            </a: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₂アドバンスシステム</a:t>
            </a:r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‐</a:t>
            </a: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フォレスト</a:t>
            </a:r>
            <a:endParaRPr kumimoji="0" lang="ja-JP" alt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D14F52FF-5D16-E12F-81B8-F46939BD90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790" y="5550855"/>
            <a:ext cx="1682420" cy="762697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4A095D6-D2D0-E162-C037-04D6559570D8}"/>
              </a:ext>
            </a:extLst>
          </p:cNvPr>
          <p:cNvSpPr txBox="1"/>
          <p:nvPr/>
        </p:nvSpPr>
        <p:spPr>
          <a:xfrm>
            <a:off x="2838331" y="3063501"/>
            <a:ext cx="2200280" cy="2492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dist"/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水　　　　  槽：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dist"/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水　　槽 　台：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dist"/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照明システム：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dist"/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dist"/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濾過システム：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dist"/>
            <a:r>
              <a:rPr lang="en-US" altLang="ja-JP" sz="2600" b="1" dirty="0">
                <a:solidFill>
                  <a:schemeClr val="tx1"/>
                </a:solidFill>
                <a:latin typeface="+mn-ea"/>
                <a:ea typeface="+mn-ea"/>
              </a:rPr>
              <a:t>CO</a:t>
            </a: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₂システム：</a:t>
            </a:r>
            <a:endParaRPr kumimoji="0" lang="ja-JP" altLang="en-US" sz="2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2D1F07-F77E-7069-29DC-BCAE29F6CC71}"/>
              </a:ext>
            </a:extLst>
          </p:cNvPr>
          <p:cNvSpPr txBox="1"/>
          <p:nvPr/>
        </p:nvSpPr>
        <p:spPr>
          <a:xfrm>
            <a:off x="224267" y="1761446"/>
            <a:ext cx="1172930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0068B7"/>
                </a:solidFill>
                <a:latin typeface="+mn-ea"/>
                <a:ea typeface="+mn-ea"/>
              </a:rPr>
              <a:t>アクアポニックスシステム</a:t>
            </a:r>
            <a:endParaRPr lang="en-US" altLang="ja-JP" sz="28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D4629F2A-54A1-769D-2962-CA7D046353D3}"/>
              </a:ext>
            </a:extLst>
          </p:cNvPr>
          <p:cNvSpPr txBox="1"/>
          <p:nvPr/>
        </p:nvSpPr>
        <p:spPr>
          <a:xfrm>
            <a:off x="208954" y="1118040"/>
            <a:ext cx="11744620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ja-JP" altLang="en-US" sz="3000" b="1" dirty="0">
                <a:solidFill>
                  <a:srgbClr val="0068B7"/>
                </a:solidFill>
                <a:latin typeface="+mn-ea"/>
                <a:ea typeface="+mn-ea"/>
              </a:rPr>
              <a:t>ネイチャールーム案</a:t>
            </a:r>
            <a:endParaRPr lang="en-US" altLang="ja-JP" sz="30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7EE5515-7E84-9BBE-9EFC-8A4BF4CB47CF}"/>
              </a:ext>
            </a:extLst>
          </p:cNvPr>
          <p:cNvSpPr txBox="1"/>
          <p:nvPr/>
        </p:nvSpPr>
        <p:spPr>
          <a:xfrm>
            <a:off x="5870298" y="2128600"/>
            <a:ext cx="45140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800" b="1" i="0" u="none" strike="noStrike" cap="none" spc="0" normalizeH="0" baseline="0" dirty="0">
                <a:ln>
                  <a:noFill/>
                </a:ln>
                <a:solidFill>
                  <a:srgbClr val="0068B7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＋</a:t>
            </a:r>
          </a:p>
        </p:txBody>
      </p:sp>
    </p:spTree>
    <p:extLst>
      <p:ext uri="{BB962C8B-B14F-4D97-AF65-F5344CB8AC3E}">
        <p14:creationId xmlns:p14="http://schemas.microsoft.com/office/powerpoint/2010/main" val="173014626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C6AAD-9EE8-0BAB-304D-5DD7CDC42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6367E4CF-2D69-AF18-E95A-E76058919EFD}"/>
              </a:ext>
            </a:extLst>
          </p:cNvPr>
          <p:cNvSpPr/>
          <p:nvPr/>
        </p:nvSpPr>
        <p:spPr>
          <a:xfrm>
            <a:off x="208955" y="434654"/>
            <a:ext cx="11744620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家具・家電計画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6386597-4113-21B5-A173-52FE3F35BA83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71ADDA86-1B8B-4728-0083-0EE71BEE503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68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6FE9882-9840-BD3B-7AD3-5B2650BAB466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CC0E467E-B794-8E9F-BA6D-3FFA0E023A77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10E970C0-76F2-7D95-E5F6-8232A9BA4748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BBE2BB5E-5CCA-914E-3CBD-59EA805ADA7E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AF478F3-2587-1E1D-2BCB-444334DFA58A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9B5C6A4-2E04-EAA1-0458-72B952F38D60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C2B60A1B-EA1D-BD00-85FD-594F8C1FD2CF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7BD44362-664C-EB75-658C-4B8247013042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04419192-E072-8B9C-52AA-E94F819356F3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F0FA88B5-6C9D-1BC5-446C-490ECE3C8C40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7F2A37A2-12C5-D1C5-E0BA-C681F09AACD4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E8D307C1-6B6C-B56F-5011-6E9FC4787B4E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44B40721-A385-2423-2B2B-AD1678DA778C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9F6B02B0-3BF5-7312-6D18-73EECF853091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C52C4968-EDA0-1060-913C-41F167465B91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755D711-4F58-ED84-1308-0D49DD12BCB4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500444D7-12E2-05BE-93E6-D252497B3F9A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DCE5CDF6-C8B0-AF50-A6DB-617F25B898F4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DD7B48E9-F69B-27A8-B0C3-C3C0F1483849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A079A29E-70F3-C475-133F-D124B743CFE9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03C2D16-6413-D5E7-87F6-305714979DB1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961C1E4B-072D-C61E-1423-F17CD62B2BBA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53F2CD1-EF84-A411-6D2D-A00CD15F9D98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E5933601-F4C5-5F51-DED6-C147DC6D3588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1F79F4E-868E-A8D9-5FF5-43E41315985F}"/>
              </a:ext>
            </a:extLst>
          </p:cNvPr>
          <p:cNvSpPr txBox="1"/>
          <p:nvPr/>
        </p:nvSpPr>
        <p:spPr>
          <a:xfrm>
            <a:off x="208954" y="1118040"/>
            <a:ext cx="11744620" cy="553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ja-JP" altLang="en-US" sz="3000" b="1" dirty="0">
                <a:solidFill>
                  <a:srgbClr val="0068B7"/>
                </a:solidFill>
                <a:latin typeface="+mn-ea"/>
                <a:ea typeface="+mn-ea"/>
              </a:rPr>
              <a:t>ネイチャールームイメージ</a:t>
            </a:r>
            <a:endParaRPr lang="en-US" altLang="ja-JP" sz="30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5" name="図 34">
            <a:extLst>
              <a:ext uri="{FF2B5EF4-FFF2-40B4-BE49-F238E27FC236}">
                <a16:creationId xmlns:a16="http://schemas.microsoft.com/office/drawing/2014/main" id="{117FBCA7-07D6-F99B-ADF9-7563E5B65E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966" y="1861951"/>
            <a:ext cx="5158878" cy="412710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3003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9F11EF-8910-C4A6-2EED-50A9214C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DA3B0CF6-708E-FF42-8257-02415EC15001}"/>
              </a:ext>
            </a:extLst>
          </p:cNvPr>
          <p:cNvSpPr/>
          <p:nvPr/>
        </p:nvSpPr>
        <p:spPr>
          <a:xfrm>
            <a:off x="231346" y="437003"/>
            <a:ext cx="11729307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規模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218BD64-CE1F-8122-31A2-C596ACAE21F7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CDD5F4EF-CAA1-8B60-FBAF-D4C19FF5ADE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4D28493-88BF-11A1-91B5-794047D7270E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73C18E2-75A1-6FE8-9B22-22AC5A4CD5BE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D7EA2D9-4B3F-A913-474C-A60AE03C6704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1AAC300-25D3-700C-CEC3-264828EAE39E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E134BF4-0AEC-1EE0-E729-50422DA7173C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2074B59F-8553-378E-8915-487ABCEC8BC8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B3585DE-D239-0A27-B2F3-A789991CC543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F480D54-7CBD-ACB3-34FF-6F655BE8B7A4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40E50975-C2FC-7F41-ED41-58C46793A8AB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32CA96B9-4899-DC3E-6EBF-4C6645EBA2C3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9A89015-F756-B63B-AB00-4F047D879BFA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B8291462-71F3-6139-8F28-AD62E76F4235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FF71F1A-E981-C4BE-8A96-B35F0BD9D8B4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03494A19-258F-20F6-A83A-D4A9D027914B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FB4C4371-E064-3FCC-75FC-730FD8475B3E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E887B12-3F19-EEB8-0AE4-5BAF763C837C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74CD3A10-D2DA-02A0-AC49-0BDBBC7D9EB4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BA23857A-D7AA-B55A-89B2-E15D6F5E58D6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6F238F02-0585-3094-FAA1-326BFCC496CC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04DA50CB-40CB-1467-E55D-7A7A2935037B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4CC2AC38-844C-C533-7592-2CEDA7CFF398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A6F6E83A-A59D-131A-07BB-A613472B1897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942354F2-F046-7E2C-4747-2BB9CFAEB3DB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BFAFE84-D02C-05DC-D927-D0758D8F9FF8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8" name="表 30">
            <a:extLst>
              <a:ext uri="{FF2B5EF4-FFF2-40B4-BE49-F238E27FC236}">
                <a16:creationId xmlns:a16="http://schemas.microsoft.com/office/drawing/2014/main" id="{FBB499A5-62CD-4CB6-B5E1-F0D9FAA1D6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149920"/>
              </p:ext>
            </p:extLst>
          </p:nvPr>
        </p:nvGraphicFramePr>
        <p:xfrm>
          <a:off x="3757284" y="1228104"/>
          <a:ext cx="4677430" cy="501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8715">
                  <a:extLst>
                    <a:ext uri="{9D8B030D-6E8A-4147-A177-3AD203B41FA5}">
                      <a16:colId xmlns:a16="http://schemas.microsoft.com/office/drawing/2014/main" val="1935337494"/>
                    </a:ext>
                  </a:extLst>
                </a:gridCol>
                <a:gridCol w="2338715">
                  <a:extLst>
                    <a:ext uri="{9D8B030D-6E8A-4147-A177-3AD203B41FA5}">
                      <a16:colId xmlns:a16="http://schemas.microsoft.com/office/drawing/2014/main" val="2316298073"/>
                    </a:ext>
                  </a:extLst>
                </a:gridCol>
              </a:tblGrid>
              <a:tr h="501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階数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地上２階建て</a:t>
                      </a:r>
                      <a:endParaRPr lang="en-US" altLang="ja-JP" sz="24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063589"/>
                  </a:ext>
                </a:extLst>
              </a:tr>
              <a:tr h="501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敷地面積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2400" b="1" dirty="0">
                          <a:latin typeface="+mn-ea"/>
                          <a:ea typeface="+mn-ea"/>
                        </a:rPr>
                        <a:t>182.25</a:t>
                      </a: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㎡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8433792"/>
                  </a:ext>
                </a:extLst>
              </a:tr>
              <a:tr h="501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建築面積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2400" b="1" dirty="0">
                          <a:latin typeface="+mn-ea"/>
                          <a:ea typeface="+mn-ea"/>
                        </a:rPr>
                        <a:t>67.08</a:t>
                      </a: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㎡ 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3895511"/>
                  </a:ext>
                </a:extLst>
              </a:tr>
              <a:tr h="501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１階床面積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2400" b="1" dirty="0">
                          <a:latin typeface="+mn-ea"/>
                          <a:ea typeface="+mn-ea"/>
                        </a:rPr>
                        <a:t>67.08</a:t>
                      </a: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㎡ 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9018026"/>
                  </a:ext>
                </a:extLst>
              </a:tr>
              <a:tr h="501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２階床面積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2400" b="1" dirty="0">
                          <a:latin typeface="+mn-ea"/>
                          <a:ea typeface="+mn-ea"/>
                        </a:rPr>
                        <a:t>67.08</a:t>
                      </a: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㎡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8537432"/>
                  </a:ext>
                </a:extLst>
              </a:tr>
              <a:tr h="501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延床面積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2400" b="1" dirty="0">
                          <a:latin typeface="+mn-ea"/>
                          <a:ea typeface="+mn-ea"/>
                        </a:rPr>
                        <a:t>134.16</a:t>
                      </a: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㎡ 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1948032"/>
                  </a:ext>
                </a:extLst>
              </a:tr>
              <a:tr h="501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建蔽率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dirty="0">
                          <a:latin typeface="+mn-ea"/>
                          <a:ea typeface="+mn-ea"/>
                        </a:rPr>
                        <a:t>36.81</a:t>
                      </a: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％</a:t>
                      </a:r>
                      <a:endParaRPr lang="en-US" altLang="ja-JP" sz="24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6245537"/>
                  </a:ext>
                </a:extLst>
              </a:tr>
              <a:tr h="501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容積率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dirty="0">
                          <a:latin typeface="+mn-ea"/>
                          <a:ea typeface="+mn-ea"/>
                        </a:rPr>
                        <a:t>73.61</a:t>
                      </a: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％</a:t>
                      </a:r>
                      <a:endParaRPr lang="en-US" altLang="ja-JP" sz="24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002966"/>
                  </a:ext>
                </a:extLst>
              </a:tr>
              <a:tr h="501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軒の高さ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sz="2400" b="1" dirty="0">
                          <a:latin typeface="+mn-ea"/>
                          <a:ea typeface="+mn-ea"/>
                        </a:rPr>
                        <a:t>6.355</a:t>
                      </a: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ｍ</a:t>
                      </a:r>
                      <a:endParaRPr lang="en-US" altLang="ja-JP" sz="2400" b="1" dirty="0">
                        <a:latin typeface="+mn-ea"/>
                        <a:ea typeface="+mn-e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3870502"/>
                  </a:ext>
                </a:extLst>
              </a:tr>
              <a:tr h="5010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最高の高さ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ja-JP" sz="2400" b="1" dirty="0">
                          <a:latin typeface="+mn-ea"/>
                          <a:ea typeface="+mn-ea"/>
                        </a:rPr>
                        <a:t>7.360</a:t>
                      </a:r>
                      <a:r>
                        <a:rPr lang="ja-JP" altLang="en-US" sz="2400" b="1" dirty="0">
                          <a:latin typeface="+mn-ea"/>
                          <a:ea typeface="+mn-ea"/>
                        </a:rPr>
                        <a:t>ｍ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3781779"/>
                  </a:ext>
                </a:extLst>
              </a:tr>
            </a:tbl>
          </a:graphicData>
        </a:graphic>
      </p:graphicFrame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C0BA35D1-8B17-41E2-816F-4F11B385B154}"/>
              </a:ext>
            </a:extLst>
          </p:cNvPr>
          <p:cNvSpPr txBox="1"/>
          <p:nvPr/>
        </p:nvSpPr>
        <p:spPr>
          <a:xfrm>
            <a:off x="8692006" y="4129468"/>
            <a:ext cx="2992164" cy="116954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altLang="ja-JP" sz="2200" b="1" dirty="0">
                <a:latin typeface="+mn-ea"/>
                <a:ea typeface="+mn-ea"/>
              </a:rPr>
              <a:t>※</a:t>
            </a:r>
            <a:r>
              <a:rPr kumimoji="0" lang="ja-JP" altLang="en-US" sz="2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建蔽率の限度：</a:t>
            </a:r>
            <a:r>
              <a:rPr kumimoji="0" lang="en-US" altLang="ja-JP" sz="2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40</a:t>
            </a:r>
            <a:r>
              <a:rPr kumimoji="0" lang="ja-JP" altLang="en-US" sz="2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％</a:t>
            </a:r>
            <a:endParaRPr kumimoji="0" lang="en-US" altLang="ja-JP" sz="2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  <a:p>
            <a:pPr algn="l">
              <a:lnSpc>
                <a:spcPts val="4200"/>
              </a:lnSpc>
            </a:pPr>
            <a:r>
              <a:rPr kumimoji="0" lang="en-US" altLang="ja-JP" sz="2200" b="1" i="0" u="none" strike="noStrike" cap="none" spc="5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※</a:t>
            </a:r>
            <a:r>
              <a:rPr kumimoji="0" lang="ja-JP" altLang="en-US" sz="2200" b="1" i="0" u="none" strike="noStrike" cap="none" spc="5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指定容積率：</a:t>
            </a:r>
            <a:r>
              <a:rPr kumimoji="0" lang="en-US" altLang="ja-JP" sz="2200" b="1" i="0" u="none" strike="noStrike" cap="none" spc="5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100</a:t>
            </a:r>
            <a:r>
              <a:rPr kumimoji="0" lang="ja-JP" altLang="en-US" sz="2200" b="1" i="0" u="none" strike="noStrike" cap="none" spc="5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％</a:t>
            </a:r>
          </a:p>
        </p:txBody>
      </p:sp>
    </p:spTree>
    <p:extLst>
      <p:ext uri="{BB962C8B-B14F-4D97-AF65-F5344CB8AC3E}">
        <p14:creationId xmlns:p14="http://schemas.microsoft.com/office/powerpoint/2010/main" val="350975292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07AE25-D6C6-22A7-D241-83EE8AC3B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6AC6521B-3664-5FFB-12BB-240A04B36D6B}"/>
              </a:ext>
            </a:extLst>
          </p:cNvPr>
          <p:cNvSpPr/>
          <p:nvPr/>
        </p:nvSpPr>
        <p:spPr>
          <a:xfrm>
            <a:off x="212096" y="1426770"/>
            <a:ext cx="11756842" cy="545425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0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ヘルスケアルーム案</a:t>
            </a:r>
            <a:endParaRPr lang="en-US" altLang="ja-JP" sz="30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CF5A655-0CB5-AC01-0E0C-B9A77E4CB09D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8D232189-BD04-B9B5-5208-3B527DD8C70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69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E58A229-C0D8-06BD-1511-B5E107DCE635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6CF8ED-E3EA-B02E-DBC5-C62986E01E6B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2431F9ED-8227-47B0-2613-E7C8CA30032C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78DF7F1-04D5-95DA-AA5B-D39822ED4E1C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43364B6-48AF-2F8C-E700-A8048276BF21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E1554FBA-BC65-C919-6076-774C1BBD8AD3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3C1A5CBF-7B49-6D43-DF34-BDA5D9CABBB6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3FE6192-AF39-69FE-850E-A39140839C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DA09E9DB-56B1-11E6-2068-546267E50FBD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63978204-A096-E8E7-A50B-4579523C896C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B24B7B35-A8C2-E617-011A-CB4BF0498F5F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AF15AC1-4AD6-3F37-AE6A-60AEB7EA9175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F23CA79-F617-3FE5-C09E-22041277D50B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38F7994B-DDAE-4715-B1E2-6C3C5E7E3CCA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2B64FC68-F14F-91EA-967E-4D43C039AEC8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DF7228C-1F0C-3EAB-62F2-57BDBF631F3E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366692D-3733-F71A-E361-A1E52AF146B0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6AD12C4-C4E7-208A-3982-6C6249EAAA4E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FCE495B2-03BD-2A0C-81FD-28C4845E3FAD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233402E6-3B00-5B51-DF20-F22A4FCD7AB8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CE9DC7B6-6FDC-8FC2-B795-B9DED4633BAA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401CAA1B-7802-F66E-8D04-1E2AA4AFD30F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E7D569B5-629F-3B21-3CA5-A39C06550D27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929FCD4A-D6D8-7D6B-EBD7-557D7EDD3EA3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9420A20-BA03-B9AF-7D5E-9C4F6ECF116D}"/>
              </a:ext>
            </a:extLst>
          </p:cNvPr>
          <p:cNvSpPr txBox="1"/>
          <p:nvPr/>
        </p:nvSpPr>
        <p:spPr>
          <a:xfrm>
            <a:off x="3191615" y="1868397"/>
            <a:ext cx="5857056" cy="21441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>
              <a:lnSpc>
                <a:spcPts val="4000"/>
              </a:lnSpc>
            </a:pP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シャワー室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>
              <a:lnSpc>
                <a:spcPts val="4000"/>
              </a:lnSpc>
            </a:pP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酸素カプセル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>
              <a:lnSpc>
                <a:spcPts val="4000"/>
              </a:lnSpc>
            </a:pP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トレーニングマシン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>
              <a:lnSpc>
                <a:spcPts val="4000"/>
              </a:lnSpc>
            </a:pPr>
            <a:r>
              <a:rPr lang="en-US" altLang="ja-JP" sz="2600" b="1" dirty="0">
                <a:latin typeface="+mn-ea"/>
                <a:ea typeface="+mn-ea"/>
              </a:rPr>
              <a:t>KAT WALK VR TREADMILL</a:t>
            </a:r>
          </a:p>
        </p:txBody>
      </p:sp>
      <p:sp>
        <p:nvSpPr>
          <p:cNvPr id="38" name="正方形/長方形 13">
            <a:extLst>
              <a:ext uri="{FF2B5EF4-FFF2-40B4-BE49-F238E27FC236}">
                <a16:creationId xmlns:a16="http://schemas.microsoft.com/office/drawing/2014/main" id="{7EAAB458-7462-9D66-D27E-BC131FD26667}"/>
              </a:ext>
            </a:extLst>
          </p:cNvPr>
          <p:cNvSpPr/>
          <p:nvPr/>
        </p:nvSpPr>
        <p:spPr>
          <a:xfrm>
            <a:off x="221721" y="4170927"/>
            <a:ext cx="11729307" cy="545425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0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ミラバスルーム案</a:t>
            </a:r>
            <a:endParaRPr lang="en-US" altLang="ja-JP" sz="30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8D04EC54-7A5A-6AEC-0381-F4E38FD0725A}"/>
              </a:ext>
            </a:extLst>
          </p:cNvPr>
          <p:cNvSpPr txBox="1"/>
          <p:nvPr/>
        </p:nvSpPr>
        <p:spPr>
          <a:xfrm>
            <a:off x="3214752" y="4738690"/>
            <a:ext cx="7402024" cy="1292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浴槽：サイエンス ミライ人間洗濯機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         </a:t>
            </a:r>
            <a:r>
              <a:rPr lang="en-US" altLang="ja-JP" sz="2600" dirty="0">
                <a:solidFill>
                  <a:schemeClr val="tx1"/>
                </a:solidFill>
                <a:latin typeface="+mn-ea"/>
                <a:ea typeface="+mn-ea"/>
              </a:rPr>
              <a:t>AI</a:t>
            </a:r>
            <a:r>
              <a:rPr lang="ja-JP" altLang="en-US" sz="2600" dirty="0">
                <a:solidFill>
                  <a:schemeClr val="tx1"/>
                </a:solidFill>
                <a:latin typeface="+mn-ea"/>
                <a:ea typeface="+mn-ea"/>
              </a:rPr>
              <a:t>搭載センシング機能・ウルトラファインバブル</a:t>
            </a:r>
            <a:endParaRPr lang="en-US" altLang="ja-JP" sz="2600" dirty="0">
              <a:solidFill>
                <a:schemeClr val="tx1"/>
              </a:solidFill>
              <a:latin typeface="+mn-ea"/>
              <a:ea typeface="+mn-ea"/>
            </a:endParaRPr>
          </a:p>
          <a:p>
            <a:r>
              <a:rPr lang="ja-JP" altLang="en-US" sz="2600" dirty="0">
                <a:solidFill>
                  <a:schemeClr val="tx1"/>
                </a:solidFill>
                <a:latin typeface="+mn-ea"/>
                <a:ea typeface="+mn-ea"/>
              </a:rPr>
              <a:t>　　　　　</a:t>
            </a:r>
            <a:r>
              <a:rPr lang="ja-JP" altLang="en-US" sz="2600" dirty="0">
                <a:solidFill>
                  <a:schemeClr val="tx1"/>
                </a:solidFill>
                <a:latin typeface="+mn-ea"/>
              </a:rPr>
              <a:t>・自動給排水</a:t>
            </a:r>
            <a:r>
              <a:rPr lang="ja-JP" altLang="en-US" sz="2600" dirty="0">
                <a:solidFill>
                  <a:schemeClr val="tx1"/>
                </a:solidFill>
                <a:latin typeface="+mn-ea"/>
                <a:ea typeface="+mn-ea"/>
              </a:rPr>
              <a:t>・スクリーン映像投影・全身乾燥</a:t>
            </a:r>
            <a:endParaRPr lang="en-US" altLang="ja-JP" sz="26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29A5693F-2847-4681-16D2-8843968D88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224" y="4961420"/>
            <a:ext cx="1680956" cy="882502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A4C2017-A280-DD57-79C3-AC78C097B890}"/>
              </a:ext>
            </a:extLst>
          </p:cNvPr>
          <p:cNvSpPr txBox="1"/>
          <p:nvPr/>
        </p:nvSpPr>
        <p:spPr>
          <a:xfrm>
            <a:off x="208955" y="580470"/>
            <a:ext cx="11756842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ja-JP" altLang="en-US" sz="3400" b="1" i="0" u="none" strike="noStrike" cap="none" spc="0" normalizeH="0" baseline="0" dirty="0">
                <a:ln>
                  <a:noFill/>
                </a:ln>
                <a:solidFill>
                  <a:srgbClr val="0068B7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家具・家電計画</a:t>
            </a:r>
          </a:p>
        </p:txBody>
      </p:sp>
    </p:spTree>
    <p:extLst>
      <p:ext uri="{BB962C8B-B14F-4D97-AF65-F5344CB8AC3E}">
        <p14:creationId xmlns:p14="http://schemas.microsoft.com/office/powerpoint/2010/main" val="3816556642"/>
      </p:ext>
    </p:extLst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65F1D-BB75-D15F-3D77-67B98ACA1D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B8D34A49-2DCB-D504-7DB0-76F7E9B3E4A5}"/>
              </a:ext>
            </a:extLst>
          </p:cNvPr>
          <p:cNvSpPr/>
          <p:nvPr/>
        </p:nvSpPr>
        <p:spPr>
          <a:xfrm>
            <a:off x="212096" y="1426770"/>
            <a:ext cx="11756842" cy="545425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0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ヘルスケアルーム・ミラバスルームイメージ</a:t>
            </a:r>
            <a:endParaRPr lang="en-US" altLang="ja-JP" sz="30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019680-0681-BC5F-B9C5-E93F3CB650EC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C63C34AE-9329-205A-4BE8-BECAF5835C1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70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D969AE5-8EAF-B195-46C4-A38F433F42E9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D4E5FBA-99C4-596F-4A1A-5AAF9EC1EE04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7C4E1C8C-93C3-45DD-4964-284B117DEDCC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8CB4F7FA-ABE8-5DC9-E583-BA1B45D19D49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756114F-8D30-24CC-E021-F6C8319D719B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E3466E40-0B01-B580-83E6-49DFBC6B8B88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2F019C50-3ECB-721C-F257-E953F8809FDB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DD93EFA4-6296-819C-1478-CF31EB49D64A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5EE5AFEE-FA20-1229-8DFF-28C8A76093AD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7AC828D2-5116-F857-6B29-7EA551906ABD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F25C3555-248A-728C-98BD-A7E7D86BC117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FD9ACF5E-87EF-F526-DA06-BCF27061F90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509900C-D216-750F-CCF0-5F9B125994B7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1586061-62D9-E3E9-15F1-61F00E35C578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E8E42D12-45BE-996F-4590-37AD6C1B0250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C55766D0-E528-6615-C653-21B315A82E6B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E74B96F8-A945-2799-B2DC-E17FCF90F3B6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94137410-E72E-8039-D047-30418FD84F99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B91732E9-F2AB-8EBD-F122-113A13413AD2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AF43EAEE-2789-A6F9-3EDD-9A4095029690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6AC179D4-C82D-965F-B14A-3C1E5592C7CB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0EAD3159-2D3C-8C81-8586-E41627D54ACD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125F82D5-08A6-D09D-D1A7-ED0E8833023A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D328BEBE-9602-59AC-2A40-0BA8AFEC8D06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B5E7616-72D2-D9DC-C5ED-F846518F0D29}"/>
              </a:ext>
            </a:extLst>
          </p:cNvPr>
          <p:cNvSpPr txBox="1"/>
          <p:nvPr/>
        </p:nvSpPr>
        <p:spPr>
          <a:xfrm>
            <a:off x="208955" y="580470"/>
            <a:ext cx="11756842" cy="61555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kumimoji="0" lang="ja-JP" altLang="en-US" sz="3400" b="1" i="0" u="none" strike="noStrike" cap="none" spc="0" normalizeH="0" baseline="0" dirty="0">
                <a:ln>
                  <a:noFill/>
                </a:ln>
                <a:solidFill>
                  <a:srgbClr val="0068B7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家具・家電計画</a:t>
            </a: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7DC734A6-999A-BA64-B36C-434E0F0BE5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112" y="2260778"/>
            <a:ext cx="4781924" cy="3825538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16645822-939D-17D1-8F9F-4FE17C39C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142" y="2260778"/>
            <a:ext cx="4781922" cy="382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704536"/>
      </p:ext>
    </p:extLst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48CC3-4811-66E5-CAF3-29F6F865E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A8748183-9BD9-2A10-60B0-167B3B611EE0}"/>
              </a:ext>
            </a:extLst>
          </p:cNvPr>
          <p:cNvSpPr/>
          <p:nvPr/>
        </p:nvSpPr>
        <p:spPr>
          <a:xfrm>
            <a:off x="208955" y="547107"/>
            <a:ext cx="11763730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altLang="ja-JP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VR</a:t>
            </a: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開発概要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8C5259D-2A48-65A0-6EAB-88F1EC7A9C82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2CE6C838-F60E-8FA4-E5C2-8CA3F023306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71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94CB5FB-B4F5-755D-3904-2FDAC00A704E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D315EEA-E8F0-3C8C-DE7D-36C0B2C5D12E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236D269-A2D3-01DD-D871-3A5CAC2D6DF7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21B7EC2C-CE8B-7E24-178D-E671427F3DD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658327EE-6A7A-5A53-97E4-287DE4D91A6E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0FA5FBB-652F-718E-45F9-E59EFF8DFB8F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6307664E-7C27-4E5B-9BDF-33286DEE927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8D14FEEE-FD96-965A-49B4-8CAD0492A178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23989D25-3B76-1A04-7FE3-1D2A2219899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2A7E3718-F459-D2A3-19A8-ED2ED9753BA5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31922AD4-1558-4539-7311-675B6BDCBE8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C67FDE30-41B4-9380-3594-6AE08BDB3C79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39ADCBC6-BFB1-ECAB-DDB6-CFF9B110A4F4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F1A44036-6C28-409D-FBC9-258B8F3B97D9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ABF4D5CF-5DFC-65F4-FFFD-257FD0BB99FC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E89D53E0-5991-20B2-5A5D-24CF2FD9C334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266F4D6C-2084-FDA0-8142-FB8498E4313E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C0B6D90F-D573-F4D1-B5BD-14C4B4B33150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8949F5B2-9AA1-6CDF-8404-FF5341ACF640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EE217CAB-4C87-260E-2648-A6792E65F4DA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57A2AB79-FB32-2FA7-1A9D-6165A3D8A042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9DB0BE87-AB5E-40B9-51E0-969D0215E1C4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BF0CC26A-AF60-938B-DB54-4B5D5A73CD9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CB20297C-3057-00E0-C7AB-CDF5742B7036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782C8AF-EAC3-F792-AB07-6F01BC94A494}"/>
              </a:ext>
            </a:extLst>
          </p:cNvPr>
          <p:cNvSpPr txBox="1"/>
          <p:nvPr/>
        </p:nvSpPr>
        <p:spPr>
          <a:xfrm>
            <a:off x="837862" y="4957923"/>
            <a:ext cx="10614604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altLang="ja-JP" sz="2600" b="1" dirty="0">
                <a:latin typeface="+mn-ea"/>
                <a:ea typeface="+mn-ea"/>
              </a:rPr>
              <a:t>IDE</a:t>
            </a:r>
            <a:r>
              <a:rPr lang="ja-JP" altLang="en-US" sz="2600" b="1" dirty="0">
                <a:latin typeface="+mn-ea"/>
                <a:ea typeface="+mn-ea"/>
              </a:rPr>
              <a:t>：</a:t>
            </a:r>
            <a:r>
              <a:rPr lang="en-US" altLang="ja-JP" sz="2600" b="1" dirty="0">
                <a:latin typeface="+mn-ea"/>
                <a:ea typeface="+mn-ea"/>
              </a:rPr>
              <a:t>Microsoft Visual Studio</a:t>
            </a:r>
            <a:r>
              <a:rPr lang="ja-JP" altLang="en-US" sz="2600" b="1" dirty="0">
                <a:latin typeface="+mn-ea"/>
                <a:ea typeface="+mn-ea"/>
              </a:rPr>
              <a:t> </a:t>
            </a:r>
            <a:r>
              <a:rPr lang="en-US" altLang="ja-JP" sz="2600" b="1" dirty="0">
                <a:latin typeface="+mn-ea"/>
                <a:ea typeface="+mn-ea"/>
              </a:rPr>
              <a:t>Community</a:t>
            </a:r>
            <a:r>
              <a:rPr lang="ja-JP" altLang="en-US" sz="2600" b="1" dirty="0">
                <a:latin typeface="+mn-ea"/>
                <a:ea typeface="+mn-ea"/>
              </a:rPr>
              <a:t> </a:t>
            </a:r>
            <a:r>
              <a:rPr lang="en-US" altLang="ja-JP" sz="2600" b="1" dirty="0">
                <a:latin typeface="+mn-ea"/>
                <a:ea typeface="+mn-ea"/>
              </a:rPr>
              <a:t>2022 ver.17.14.25</a:t>
            </a: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078594C6-FD86-6FD2-8166-05E842AB4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92" y="5456529"/>
            <a:ext cx="1508033" cy="777433"/>
          </a:xfrm>
          <a:prstGeom prst="rect">
            <a:avLst/>
          </a:prstGeom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8D266CA-7DA3-08D6-E865-3C2F9ACC4806}"/>
              </a:ext>
            </a:extLst>
          </p:cNvPr>
          <p:cNvSpPr txBox="1"/>
          <p:nvPr/>
        </p:nvSpPr>
        <p:spPr>
          <a:xfrm>
            <a:off x="840342" y="3003202"/>
            <a:ext cx="814083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ja-JP" altLang="en-US" sz="2600" b="1" dirty="0">
                <a:latin typeface="+mn-ea"/>
                <a:ea typeface="+mn-ea"/>
              </a:rPr>
              <a:t>スタンドアロン</a:t>
            </a:r>
            <a:r>
              <a:rPr lang="en-US" altLang="ja-JP" sz="2600" b="1" dirty="0">
                <a:latin typeface="+mn-ea"/>
                <a:ea typeface="+mn-ea"/>
              </a:rPr>
              <a:t>VR</a:t>
            </a:r>
            <a:r>
              <a:rPr lang="ja-JP" altLang="en-US" sz="2600" b="1" dirty="0">
                <a:latin typeface="+mn-ea"/>
                <a:ea typeface="+mn-ea"/>
              </a:rPr>
              <a:t>ヘッドセット：</a:t>
            </a:r>
            <a:r>
              <a:rPr kumimoji="0" lang="en-US" altLang="ja-JP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Meta</a:t>
            </a:r>
            <a:r>
              <a:rPr kumimoji="0" lang="ja-JP" altLang="en-US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 </a:t>
            </a:r>
            <a:r>
              <a:rPr kumimoji="0" lang="en-US" altLang="ja-JP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Quest</a:t>
            </a:r>
            <a:r>
              <a:rPr kumimoji="0" lang="ja-JP" altLang="en-US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 </a:t>
            </a:r>
            <a:r>
              <a:rPr kumimoji="0" lang="en-US" altLang="ja-JP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3S</a:t>
            </a:r>
            <a:r>
              <a:rPr lang="ja-JP" altLang="en-US" sz="2600" b="1" dirty="0">
                <a:latin typeface="+mn-ea"/>
                <a:ea typeface="+mn-ea"/>
              </a:rPr>
              <a:t> </a:t>
            </a:r>
            <a:r>
              <a:rPr lang="en-US" altLang="ja-JP" sz="2600" b="1" dirty="0">
                <a:latin typeface="+mn-ea"/>
                <a:ea typeface="+mn-ea"/>
              </a:rPr>
              <a:t>128GB</a:t>
            </a: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C2DF43B2-AEE3-A912-C812-2FC9AAB560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7855" y="2805378"/>
            <a:ext cx="906495" cy="906495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1C95C3C9-E08A-C869-6D01-ACCEF837498E}"/>
              </a:ext>
            </a:extLst>
          </p:cNvPr>
          <p:cNvSpPr txBox="1"/>
          <p:nvPr/>
        </p:nvSpPr>
        <p:spPr>
          <a:xfrm>
            <a:off x="837862" y="3689286"/>
            <a:ext cx="814083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ja-JP" altLang="en-US" sz="2600" b="1" dirty="0">
                <a:latin typeface="+mn-ea"/>
                <a:ea typeface="+mn-ea"/>
              </a:rPr>
              <a:t>開発プラットフォーム：</a:t>
            </a:r>
            <a:r>
              <a:rPr lang="en-US" altLang="ja-JP" sz="2600" b="1" dirty="0">
                <a:latin typeface="+mn-ea"/>
                <a:ea typeface="+mn-ea"/>
              </a:rPr>
              <a:t>Unity 6.3 LTS</a:t>
            </a:r>
            <a:endParaRPr kumimoji="0" lang="ja-JP" altLang="en-US" sz="2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63C392E2-0EC6-86A0-CBCB-74128595A8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82" y="3974009"/>
            <a:ext cx="1468199" cy="540787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A64E09-F096-FE6E-1B93-C08780155447}"/>
              </a:ext>
            </a:extLst>
          </p:cNvPr>
          <p:cNvSpPr txBox="1"/>
          <p:nvPr/>
        </p:nvSpPr>
        <p:spPr>
          <a:xfrm>
            <a:off x="840343" y="1330823"/>
            <a:ext cx="99864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ja-JP" altLang="en-US" sz="2600" b="1" dirty="0">
                <a:latin typeface="+mn-ea"/>
                <a:ea typeface="+mn-ea"/>
              </a:rPr>
              <a:t>開発</a:t>
            </a:r>
            <a:r>
              <a:rPr kumimoji="0" lang="ja-JP" altLang="en-US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意図：</a:t>
            </a:r>
            <a:r>
              <a:rPr lang="ja-JP" altLang="en-US" sz="2600" b="1" dirty="0">
                <a:solidFill>
                  <a:schemeClr val="tx1"/>
                </a:solidFill>
                <a:latin typeface="+mn-ea"/>
                <a:ea typeface="+mn-ea"/>
              </a:rPr>
              <a:t>クライアントがよりイメージしやすい</a:t>
            </a:r>
            <a:endParaRPr lang="en-US" altLang="ja-JP" sz="2600" b="1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686CEA1-DFF3-CC4D-55CE-C8B5856C95CA}"/>
              </a:ext>
            </a:extLst>
          </p:cNvPr>
          <p:cNvSpPr txBox="1"/>
          <p:nvPr/>
        </p:nvSpPr>
        <p:spPr>
          <a:xfrm>
            <a:off x="837861" y="4327685"/>
            <a:ext cx="4966173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エディター：</a:t>
            </a:r>
            <a:r>
              <a:rPr kumimoji="0" lang="en-US" altLang="ja-JP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Unity 6000.3.5f2</a:t>
            </a:r>
            <a:endParaRPr kumimoji="0" lang="ja-JP" altLang="en-US" sz="2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51A5BCB-0D37-A8D0-E12C-C2F0B0BEE94B}"/>
              </a:ext>
            </a:extLst>
          </p:cNvPr>
          <p:cNvSpPr txBox="1"/>
          <p:nvPr/>
        </p:nvSpPr>
        <p:spPr>
          <a:xfrm>
            <a:off x="837861" y="5592037"/>
            <a:ext cx="358975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l"/>
            <a:r>
              <a:rPr kumimoji="0" lang="ja-JP" altLang="en-US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開発手法：アジャイル</a:t>
            </a:r>
            <a:endParaRPr kumimoji="0" lang="ja-JP" altLang="en-US" sz="2600" b="1" i="0" u="none" strike="noStrike" cap="none" spc="0" normalizeH="0" baseline="0" dirty="0">
              <a:ln>
                <a:noFill/>
              </a:ln>
              <a:solidFill>
                <a:srgbClr val="00B05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2C50E7B-7365-8171-25A5-47D14737C6C5}"/>
              </a:ext>
            </a:extLst>
          </p:cNvPr>
          <p:cNvSpPr txBox="1"/>
          <p:nvPr/>
        </p:nvSpPr>
        <p:spPr>
          <a:xfrm>
            <a:off x="837861" y="2397600"/>
            <a:ext cx="9986407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kumimoji="0" lang="ja-JP" altLang="en-US" sz="2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開発期間：</a:t>
            </a:r>
            <a:r>
              <a:rPr kumimoji="0" lang="ja-JP" altLang="en-US" sz="2600" b="1" i="0" u="none" strike="noStrike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n-ea"/>
                <a:ea typeface="+mn-ea"/>
                <a:cs typeface="Calibri"/>
                <a:sym typeface="Calibri"/>
              </a:rPr>
              <a:t>開発中</a:t>
            </a:r>
            <a:endParaRPr kumimoji="0" lang="en-US" altLang="ja-JP" sz="2600" b="1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D2A6717E-F83D-8886-4D7C-6E4C0CD16462}"/>
              </a:ext>
            </a:extLst>
          </p:cNvPr>
          <p:cNvSpPr txBox="1"/>
          <p:nvPr/>
        </p:nvSpPr>
        <p:spPr>
          <a:xfrm>
            <a:off x="2492914" y="1862957"/>
            <a:ext cx="360308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ja-JP" altLang="en-US" sz="2400" b="1" dirty="0">
                <a:solidFill>
                  <a:schemeClr val="tx1"/>
                </a:solidFill>
                <a:latin typeface="+mn-ea"/>
                <a:ea typeface="+mn-ea"/>
              </a:rPr>
              <a:t>設計図書の細部確認の為</a:t>
            </a:r>
            <a:endParaRPr kumimoji="0" lang="ja-JP" alt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ea"/>
              <a:ea typeface="+mn-ea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12350331"/>
      </p:ext>
    </p:extLst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2A207E-520D-A23B-8B5E-B065314F9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179E5350-8983-EFFF-F151-5F1AEE2E5373}"/>
              </a:ext>
            </a:extLst>
          </p:cNvPr>
          <p:cNvSpPr/>
          <p:nvPr/>
        </p:nvSpPr>
        <p:spPr>
          <a:xfrm>
            <a:off x="208955" y="547107"/>
            <a:ext cx="11763730" cy="606980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400" b="1" spc="-300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３</a:t>
            </a:r>
            <a:r>
              <a:rPr lang="en-US" altLang="ja-JP" sz="3400" b="1" spc="200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D</a:t>
            </a:r>
            <a:r>
              <a:rPr lang="ja-JP" altLang="en-US" sz="3400" b="1" spc="200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データ取込の様子</a:t>
            </a:r>
            <a:endParaRPr lang="en-US" altLang="ja-JP" sz="3400" b="1" spc="200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B3B92B7-AA4D-BF98-A967-279C720E3084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28A99A7F-03E1-A243-B9BE-7397A06D770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72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57D850F-0628-CDD5-7FD6-C1CD736881AC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72FD8BA-6077-70FB-D481-159DB0B7367B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A318CE6E-6F7D-0FF1-F866-89F774D437DC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EA313D68-3E07-3434-B39E-B76BA3754F36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117D452-E351-11D5-1B01-DD8E0004DA2F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C421B92-8A17-C745-E33F-E081FBE4146E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5DE53FF3-4029-A534-6288-82D4D1914BF5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D13C6F71-9974-8259-240E-D4077FC99973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BF713AF7-5760-02CF-C8FC-0B205468CFBA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0AD333E5-DB25-545C-85A0-D1B27D2F77D2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FF7C15BA-10EB-F958-C3C1-3CB08B56BAD7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95D55CE8-1E86-70CE-8CC8-3B8DD89B0E86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A6C455D1-82DB-6742-7099-87BF56B07888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B4F20AF4-D690-9284-2CF4-1E39DCAF1C38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4E8BF598-F903-4790-E567-1CD2E8572659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72BC8A3E-B1DD-C5CF-A64E-3E19C0568276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146F309-461F-258C-7E10-47916611594B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9F3C5F4-3A5F-DFA9-9E01-1C3951E328DB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8FC3ACFE-0820-4877-FA06-E672764DF812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684943D9-FA99-CE49-CDFE-1AC5F2751AF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B57F6DC0-E490-0835-E785-6C0AFF207504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E7F8ACDD-DCAE-4172-0F67-A3C8BD0DD142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068C1354-10BA-B604-344A-DEB663845AC5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97474E00-49A9-5718-47D7-45A08EEDA394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F246F88B-3691-A1C1-010B-63373D019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024" y="1218654"/>
            <a:ext cx="9241591" cy="496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766379"/>
      </p:ext>
    </p:extLst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2268B7-DFC6-392E-EE2F-F2B5BE5D4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2279D42E-CD9D-667B-1E8D-B9ED002B1379}"/>
              </a:ext>
            </a:extLst>
          </p:cNvPr>
          <p:cNvSpPr/>
          <p:nvPr/>
        </p:nvSpPr>
        <p:spPr>
          <a:xfrm>
            <a:off x="208954" y="603514"/>
            <a:ext cx="11744621" cy="3203332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lnSpc>
                <a:spcPts val="36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4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最後に</a:t>
            </a:r>
            <a:endParaRPr lang="en-US" altLang="ja-JP" sz="34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  <a:p>
            <a:pPr algn="ctr" defTabSz="329918">
              <a:lnSpc>
                <a:spcPts val="3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ja-JP" sz="36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algn="ctr" defTabSz="329918">
              <a:lnSpc>
                <a:spcPts val="3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ja-JP" sz="36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algn="ctr" defTabSz="329918">
              <a:lnSpc>
                <a:spcPts val="3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800" b="1" dirty="0">
                <a:latin typeface="Meiryo UI" pitchFamily="50"/>
                <a:ea typeface="Meiryo UI" pitchFamily="50"/>
                <a:cs typeface="Times New Roman" pitchFamily="18"/>
              </a:rPr>
              <a:t>ご清聴ありがとうございました。</a:t>
            </a:r>
            <a:endParaRPr lang="en-US" altLang="ja-JP" sz="28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algn="ctr" defTabSz="329918">
              <a:lnSpc>
                <a:spcPts val="3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altLang="ja-JP" sz="2400" b="1" dirty="0">
              <a:latin typeface="Meiryo UI" pitchFamily="50"/>
              <a:ea typeface="Meiryo UI" pitchFamily="50"/>
              <a:cs typeface="Times New Roman" pitchFamily="18"/>
            </a:endParaRPr>
          </a:p>
          <a:p>
            <a:pPr lvl="1" defTabSz="329918">
              <a:lnSpc>
                <a:spcPts val="3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400" b="1" spc="240" dirty="0">
                <a:latin typeface="Meiryo UI" pitchFamily="50"/>
                <a:ea typeface="Meiryo UI" pitchFamily="50"/>
                <a:cs typeface="Times New Roman" pitchFamily="18"/>
              </a:rPr>
              <a:t>ポートフォリオ</a:t>
            </a:r>
            <a:r>
              <a:rPr lang="ja-JP" altLang="en-US" sz="2400" b="1" dirty="0">
                <a:latin typeface="Meiryo UI" pitchFamily="50"/>
                <a:ea typeface="Meiryo UI" pitchFamily="50"/>
                <a:cs typeface="Times New Roman" pitchFamily="18"/>
              </a:rPr>
              <a:t>：</a:t>
            </a:r>
            <a:r>
              <a:rPr lang="en-US" altLang="ja-JP" sz="2400" b="1" dirty="0">
                <a:latin typeface="Meiryo UI" pitchFamily="50"/>
                <a:ea typeface="Meiryo UI" pitchFamily="50"/>
                <a:cs typeface="Times New Roman" pitchFamily="18"/>
              </a:rPr>
              <a:t>https://www.fujiisan.net/</a:t>
            </a:r>
          </a:p>
          <a:p>
            <a:pPr lvl="1" defTabSz="329918">
              <a:lnSpc>
                <a:spcPts val="3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400" b="1" dirty="0">
                <a:latin typeface="Meiryo UI" pitchFamily="50"/>
                <a:ea typeface="Meiryo UI" pitchFamily="50"/>
                <a:cs typeface="Times New Roman" pitchFamily="18"/>
              </a:rPr>
              <a:t>建築学習記録：</a:t>
            </a:r>
            <a:r>
              <a:rPr lang="en-US" altLang="ja-JP" sz="2400" b="1" dirty="0">
                <a:latin typeface="Meiryo UI" pitchFamily="50"/>
                <a:ea typeface="Meiryo UI" pitchFamily="50"/>
                <a:cs typeface="Times New Roman" pitchFamily="18"/>
              </a:rPr>
              <a:t>https://www.fujiisan.net/architecture.html</a:t>
            </a:r>
          </a:p>
          <a:p>
            <a:pPr lvl="1" defTabSz="329918">
              <a:lnSpc>
                <a:spcPts val="3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2400" b="1" dirty="0">
                <a:latin typeface="Meiryo UI" pitchFamily="50"/>
                <a:ea typeface="Meiryo UI" pitchFamily="50"/>
                <a:cs typeface="Times New Roman" pitchFamily="18"/>
              </a:rPr>
              <a:t>万博訪問記録：</a:t>
            </a:r>
            <a:r>
              <a:rPr lang="en-US" altLang="ja-JP" sz="2400" b="1" dirty="0">
                <a:latin typeface="Meiryo UI" pitchFamily="50"/>
                <a:ea typeface="Meiryo UI" pitchFamily="50"/>
                <a:cs typeface="Times New Roman" pitchFamily="18"/>
              </a:rPr>
              <a:t>https://www.fujiisan.net/favorite.html</a:t>
            </a: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FB86DE2D-31E6-637F-35B5-28A3D54BB4C0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570E0AB9-9B05-EF4B-EB87-C37659A7D13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73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A5C6C8E-743E-F965-7C36-33C66D8E7252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31515FE-9B34-E279-4AAA-285CD01A2C61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C4D2390C-CF13-7EE7-6E99-D144F367318C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59C85718-7A68-7E12-CCE0-D1898F56B7E2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2C59DB5B-F7F5-C844-1179-CA1B689A9508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CEF5666-7121-5B9D-1BD0-F1B0F3D9F684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F1E3B8E2-3515-E361-E41F-D516A3D13156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0D53FAD7-4AF8-1A6C-2D39-9062183EE4B6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95A48EA5-4978-8A3B-AFCA-50B48D02C96C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4353EEE-46FE-63FC-6E4B-4533F5C0457E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709934B1-FDDB-49C8-59D8-B055F824CF16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857C551F-3945-FF0A-2CE9-25EAEF1FC048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FCA3616B-B12D-68BF-7FCA-FFC9B3C4992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6DDE8F59-37D6-9312-8AD8-366D18D9FD55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3C30C5FE-F950-E68A-C17A-C57548C9DC90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00FAAFCF-583D-9F8C-E849-D5A4E4E52651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DE2DE7E9-1CF1-2D05-C363-594F3370FA5E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A88EA23B-16BD-EEF7-12BF-E3FB5BE48668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1FD7523B-B23B-2030-CAB1-A8078D0F1690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1ACD16FF-8D92-5B1E-22D9-FCA55CDB2803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D9B613-C3E3-B1E9-A836-B99B09FD8D81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3FE8EB1C-9D3E-2F6A-9DF8-9C1A08CE0B85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0D2F406D-B69F-F7C7-95BE-2B13BCFCC497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B3CC1035-59BC-2527-3346-9D04373795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A2D18108-D767-185A-4D01-DA2FCBB31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549" y="4217627"/>
            <a:ext cx="1771429" cy="17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43018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59345C-A009-5C6F-D8A1-CC8010EE1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1D9CDF8E-EE17-35AE-E037-31D015D40C75}"/>
              </a:ext>
            </a:extLst>
          </p:cNvPr>
          <p:cNvSpPr/>
          <p:nvPr/>
        </p:nvSpPr>
        <p:spPr>
          <a:xfrm>
            <a:off x="231346" y="437003"/>
            <a:ext cx="11729307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面積表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F6B25A2-AB81-CFE7-29A3-0920B9C0811B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CF2F8CC0-0714-FF73-9444-8F0E00B80BD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7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B948079-6FAD-2745-EC0F-394FB3366EE7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D9763E3-1C91-24D3-5B48-A265C8F1CFD2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EE9F832C-76B1-CC02-EA4D-66D075333D66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F91CC33-CB70-CCC9-6F68-49810A57B186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844C4024-04CF-C1A1-37BD-BC0D929F2CBF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D3D48EE4-6596-E70E-5A1B-F729937FBC4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BD57FFF6-41F0-8627-2BB8-3EB568F27F39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EF4669F2-96D6-4A54-DE76-AF72F4425028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DFC416C-9D5F-2944-F7C6-54DB3774075E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93E7655E-0068-9562-94D3-71B49D846A5C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AA831541-E2E1-6578-9588-2B9862C3BF35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6583043A-7560-E69D-48A7-7A673AB12017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BB73D7F8-928A-A1FD-D0CF-2B39128D9BCC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F061927B-A4B6-E66F-C962-8E51BD01D631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233F3491-5EB5-ADF5-88E3-7317108FE458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343305F6-A808-78BC-23BC-10FF02529D99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1EDC193-1354-DE1F-2CD2-59CF635F1E59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0B1C871-1284-FEC1-892F-A4EAA4198BD2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D130FEEA-12DD-AA61-4F41-981342BA8A69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EAF64749-6C34-62D1-A526-38657660100B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896D586-F653-ADD1-070D-E0B2AB02B5F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7B2814F9-3730-2992-B576-A0AFBCD3A47F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4DB7AF4D-239F-39C1-84D9-A30803C00D01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15DF64F3-B144-BE86-8F2A-43141F8DACE6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0E48AF40-F5E9-9196-7FCF-3F65E3D8D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094" y="1098879"/>
            <a:ext cx="7787812" cy="5140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4885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53DB62-F69D-504B-9778-4265FBACB7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13">
            <a:extLst>
              <a:ext uri="{FF2B5EF4-FFF2-40B4-BE49-F238E27FC236}">
                <a16:creationId xmlns:a16="http://schemas.microsoft.com/office/drawing/2014/main" id="{F1A3B492-DDC9-2265-E629-273BDEB6643A}"/>
              </a:ext>
            </a:extLst>
          </p:cNvPr>
          <p:cNvSpPr/>
          <p:nvPr/>
        </p:nvSpPr>
        <p:spPr>
          <a:xfrm>
            <a:off x="231346" y="445092"/>
            <a:ext cx="11729307" cy="637758"/>
          </a:xfrm>
          <a:prstGeom prst="rect">
            <a:avLst/>
          </a:prstGeom>
          <a:solidFill>
            <a:schemeClr val="bg1"/>
          </a:solidFill>
          <a:ln cap="flat">
            <a:noFill/>
            <a:prstDash val="solid"/>
          </a:ln>
        </p:spPr>
        <p:txBody>
          <a:bodyPr vert="horz" wrap="square" lIns="82951" tIns="41475" rIns="82951" bIns="41475" anchor="t" anchorCtr="0" compatLnSpc="1">
            <a:spAutoFit/>
          </a:bodyPr>
          <a:lstStyle/>
          <a:p>
            <a:pPr algn="ctr" defTabSz="329918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ja-JP" altLang="en-US" sz="3600" b="1" dirty="0">
                <a:solidFill>
                  <a:srgbClr val="0068B7"/>
                </a:solidFill>
                <a:latin typeface="Meiryo UI" pitchFamily="50"/>
                <a:ea typeface="Meiryo UI" pitchFamily="50"/>
                <a:cs typeface="Times New Roman" pitchFamily="18"/>
              </a:rPr>
              <a:t>規制</a:t>
            </a:r>
            <a:endParaRPr lang="en-US" altLang="ja-JP" sz="3600" b="1" dirty="0">
              <a:solidFill>
                <a:srgbClr val="0068B7"/>
              </a:solidFill>
              <a:latin typeface="Meiryo UI" pitchFamily="50"/>
              <a:ea typeface="Meiryo UI" pitchFamily="50"/>
              <a:cs typeface="Times New Roman" pitchFamily="1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588B3D7-6478-696A-1344-3D1C41D6A89A}"/>
              </a:ext>
            </a:extLst>
          </p:cNvPr>
          <p:cNvSpPr/>
          <p:nvPr/>
        </p:nvSpPr>
        <p:spPr>
          <a:xfrm>
            <a:off x="4992934" y="6662057"/>
            <a:ext cx="2287143" cy="195943"/>
          </a:xfrm>
          <a:prstGeom prst="rect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スライド番号プレースホルダー 3">
            <a:extLst>
              <a:ext uri="{FF2B5EF4-FFF2-40B4-BE49-F238E27FC236}">
                <a16:creationId xmlns:a16="http://schemas.microsoft.com/office/drawing/2014/main" id="{470F32FD-E457-D0EC-040A-B25A660ED82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11874847" y="6317786"/>
            <a:ext cx="236601" cy="494494"/>
          </a:xfrm>
        </p:spPr>
        <p:txBody>
          <a:bodyPr/>
          <a:lstStyle/>
          <a:p>
            <a:fld id="{86CB4B4D-7CA3-9044-876B-883B54F8677D}" type="slidenum">
              <a:rPr lang="en-US" altLang="ja-JP" b="1" smtClean="0">
                <a:solidFill>
                  <a:schemeClr val="tx1"/>
                </a:solidFill>
              </a:rPr>
              <a:t>8</a:t>
            </a:fld>
            <a:endParaRPr lang="ja-JP" altLang="en-US" b="1" dirty="0">
              <a:solidFill>
                <a:schemeClr val="tx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4F061C0-3629-704A-0AA1-DE49D12A5DBB}"/>
              </a:ext>
            </a:extLst>
          </p:cNvPr>
          <p:cNvSpPr/>
          <p:nvPr/>
        </p:nvSpPr>
        <p:spPr>
          <a:xfrm>
            <a:off x="10674350" y="79408"/>
            <a:ext cx="1327150" cy="628650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148DE7E-E4F3-88B8-852F-48DA6DA8609A}"/>
              </a:ext>
            </a:extLst>
          </p:cNvPr>
          <p:cNvSpPr/>
          <p:nvPr/>
        </p:nvSpPr>
        <p:spPr>
          <a:xfrm>
            <a:off x="159488" y="5773479"/>
            <a:ext cx="871870" cy="882502"/>
          </a:xfrm>
          <a:prstGeom prst="rect">
            <a:avLst/>
          </a:prstGeom>
          <a:solidFill>
            <a:srgbClr val="FFFFFF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D5708E3E-A3A4-76DE-A431-839802368955}"/>
              </a:ext>
            </a:extLst>
          </p:cNvPr>
          <p:cNvSpPr/>
          <p:nvPr/>
        </p:nvSpPr>
        <p:spPr>
          <a:xfrm flipH="1">
            <a:off x="141830" y="576155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10620134-8E0C-4BE3-81B7-A8F79E2D2ACA}"/>
              </a:ext>
            </a:extLst>
          </p:cNvPr>
          <p:cNvSpPr/>
          <p:nvPr/>
        </p:nvSpPr>
        <p:spPr>
          <a:xfrm flipH="1">
            <a:off x="143898" y="592193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9673D690-55DB-0696-E58F-676E1A035EA6}"/>
              </a:ext>
            </a:extLst>
          </p:cNvPr>
          <p:cNvSpPr/>
          <p:nvPr/>
        </p:nvSpPr>
        <p:spPr>
          <a:xfrm flipH="1">
            <a:off x="143899" y="6078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0606F069-ABFF-296D-7A9C-441C58668FC6}"/>
              </a:ext>
            </a:extLst>
          </p:cNvPr>
          <p:cNvSpPr/>
          <p:nvPr/>
        </p:nvSpPr>
        <p:spPr>
          <a:xfrm flipH="1">
            <a:off x="143904" y="623894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0905B5AE-C017-D098-27E2-2BD8A4BEB982}"/>
              </a:ext>
            </a:extLst>
          </p:cNvPr>
          <p:cNvSpPr/>
          <p:nvPr/>
        </p:nvSpPr>
        <p:spPr>
          <a:xfrm flipH="1">
            <a:off x="144393" y="640307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14B5877A-95A9-8BE1-6423-39CD73695FCB}"/>
              </a:ext>
            </a:extLst>
          </p:cNvPr>
          <p:cNvSpPr/>
          <p:nvPr/>
        </p:nvSpPr>
        <p:spPr>
          <a:xfrm flipH="1">
            <a:off x="304774" y="6409252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737F9EE6-71A8-4BD1-7EA7-1FFBF5E57462}"/>
              </a:ext>
            </a:extLst>
          </p:cNvPr>
          <p:cNvSpPr/>
          <p:nvPr/>
        </p:nvSpPr>
        <p:spPr>
          <a:xfrm flipH="1">
            <a:off x="460922" y="640799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1EB3A8BE-3946-C434-FFA2-4AB012D27CEA}"/>
              </a:ext>
            </a:extLst>
          </p:cNvPr>
          <p:cNvSpPr/>
          <p:nvPr/>
        </p:nvSpPr>
        <p:spPr>
          <a:xfrm flipH="1">
            <a:off x="617070" y="640673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0770DA81-61CD-4F52-153C-96A74D1095E9}"/>
              </a:ext>
            </a:extLst>
          </p:cNvPr>
          <p:cNvSpPr/>
          <p:nvPr/>
        </p:nvSpPr>
        <p:spPr>
          <a:xfrm flipH="1">
            <a:off x="773218" y="6405483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34538C8F-A357-C426-E23A-2F2CF89B6E7D}"/>
              </a:ext>
            </a:extLst>
          </p:cNvPr>
          <p:cNvSpPr/>
          <p:nvPr/>
        </p:nvSpPr>
        <p:spPr>
          <a:xfrm flipH="1">
            <a:off x="933114" y="64004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0B5F31B9-CE5D-A8D7-8A49-B30C6CDA53A9}"/>
              </a:ext>
            </a:extLst>
          </p:cNvPr>
          <p:cNvSpPr/>
          <p:nvPr/>
        </p:nvSpPr>
        <p:spPr>
          <a:xfrm flipH="1">
            <a:off x="10674350" y="16956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751AC443-A2A5-3060-2D67-F399E4E784C2}"/>
              </a:ext>
            </a:extLst>
          </p:cNvPr>
          <p:cNvSpPr/>
          <p:nvPr/>
        </p:nvSpPr>
        <p:spPr>
          <a:xfrm flipH="1">
            <a:off x="10826750" y="170148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74858947-34A5-7949-9BAE-BF3DD7B3830B}"/>
              </a:ext>
            </a:extLst>
          </p:cNvPr>
          <p:cNvSpPr/>
          <p:nvPr/>
        </p:nvSpPr>
        <p:spPr>
          <a:xfrm flipH="1">
            <a:off x="10979150" y="17072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FBC2D516-0B2F-BA4C-44BD-02DADC006845}"/>
              </a:ext>
            </a:extLst>
          </p:cNvPr>
          <p:cNvSpPr/>
          <p:nvPr/>
        </p:nvSpPr>
        <p:spPr>
          <a:xfrm flipH="1">
            <a:off x="11135081" y="16777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A7897E88-5D58-F22C-3989-E11F7BA99DDF}"/>
              </a:ext>
            </a:extLst>
          </p:cNvPr>
          <p:cNvSpPr/>
          <p:nvPr/>
        </p:nvSpPr>
        <p:spPr>
          <a:xfrm flipH="1">
            <a:off x="11287481" y="16835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EA0A5E32-8E6C-363B-458D-458A13124D55}"/>
              </a:ext>
            </a:extLst>
          </p:cNvPr>
          <p:cNvSpPr/>
          <p:nvPr/>
        </p:nvSpPr>
        <p:spPr>
          <a:xfrm flipH="1">
            <a:off x="11446943" y="168936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0DF84C7A-173F-FCC9-C088-6615A2B293A3}"/>
              </a:ext>
            </a:extLst>
          </p:cNvPr>
          <p:cNvSpPr/>
          <p:nvPr/>
        </p:nvSpPr>
        <p:spPr>
          <a:xfrm flipH="1">
            <a:off x="11613467" y="169515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09D3828-7FD5-F324-6A3D-9CF6721B20A5}"/>
              </a:ext>
            </a:extLst>
          </p:cNvPr>
          <p:cNvSpPr/>
          <p:nvPr/>
        </p:nvSpPr>
        <p:spPr>
          <a:xfrm flipH="1">
            <a:off x="11779991" y="173627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762682B8-CD6B-108C-8573-620D2E28E660}"/>
              </a:ext>
            </a:extLst>
          </p:cNvPr>
          <p:cNvSpPr/>
          <p:nvPr/>
        </p:nvSpPr>
        <p:spPr>
          <a:xfrm flipH="1">
            <a:off x="11953575" y="1742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C28ACD1E-CA4F-EB2B-A8B1-A2FD0B2B80C8}"/>
              </a:ext>
            </a:extLst>
          </p:cNvPr>
          <p:cNvSpPr/>
          <p:nvPr/>
        </p:nvSpPr>
        <p:spPr>
          <a:xfrm flipH="1">
            <a:off x="11957685" y="326609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D9A0A632-2BA0-12E4-4288-C2F1CC452FB0}"/>
              </a:ext>
            </a:extLst>
          </p:cNvPr>
          <p:cNvSpPr/>
          <p:nvPr/>
        </p:nvSpPr>
        <p:spPr>
          <a:xfrm flipH="1">
            <a:off x="11958264" y="482540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7F48E164-EA99-679F-D727-F74ABD5BF1DB}"/>
              </a:ext>
            </a:extLst>
          </p:cNvPr>
          <p:cNvSpPr/>
          <p:nvPr/>
        </p:nvSpPr>
        <p:spPr>
          <a:xfrm flipH="1">
            <a:off x="11958843" y="638471"/>
            <a:ext cx="67124" cy="67124"/>
          </a:xfrm>
          <a:prstGeom prst="ellipse">
            <a:avLst/>
          </a:prstGeom>
          <a:solidFill>
            <a:srgbClr val="E60012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ja-JP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65B708E-B818-C620-B46E-DB7F5FBEB2FB}"/>
              </a:ext>
            </a:extLst>
          </p:cNvPr>
          <p:cNvSpPr txBox="1"/>
          <p:nvPr/>
        </p:nvSpPr>
        <p:spPr>
          <a:xfrm>
            <a:off x="427360" y="1264003"/>
            <a:ext cx="11386193" cy="48936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ja-JP" altLang="en-US" sz="2600" b="1" spc="480" dirty="0">
                <a:latin typeface="+mn-ea"/>
                <a:ea typeface="+mn-ea"/>
              </a:rPr>
              <a:t>軒 の 高 さ：</a:t>
            </a:r>
            <a:r>
              <a:rPr lang="en-US" altLang="ja-JP" sz="2600" b="1" dirty="0">
                <a:latin typeface="+mn-ea"/>
                <a:ea typeface="+mn-ea"/>
              </a:rPr>
              <a:t>7.190m</a:t>
            </a:r>
          </a:p>
          <a:p>
            <a:r>
              <a:rPr lang="ja-JP" altLang="en-US" sz="2600" b="1" spc="680" dirty="0">
                <a:latin typeface="+mn-ea"/>
                <a:ea typeface="+mn-ea"/>
              </a:rPr>
              <a:t>最高の高さ：</a:t>
            </a:r>
            <a:r>
              <a:rPr lang="en-US" altLang="ja-JP" sz="2600" b="1" dirty="0">
                <a:latin typeface="+mn-ea"/>
                <a:ea typeface="+mn-ea"/>
              </a:rPr>
              <a:t>7.360m</a:t>
            </a:r>
          </a:p>
          <a:p>
            <a:r>
              <a:rPr lang="ja-JP" altLang="en-US" sz="2600" b="1" spc="40" dirty="0">
                <a:latin typeface="+mn-ea"/>
                <a:ea typeface="+mn-ea"/>
              </a:rPr>
              <a:t>絶対高の制限：</a:t>
            </a:r>
            <a:r>
              <a:rPr lang="en-US" altLang="ja-JP" sz="2600" b="1" dirty="0">
                <a:latin typeface="+mn-ea"/>
                <a:ea typeface="+mn-ea"/>
              </a:rPr>
              <a:t>10.0m</a:t>
            </a:r>
            <a:r>
              <a:rPr lang="ja-JP" altLang="en-US" sz="2600" b="1" dirty="0">
                <a:latin typeface="+mn-ea"/>
                <a:ea typeface="+mn-ea"/>
              </a:rPr>
              <a:t>　［</a:t>
            </a:r>
            <a:r>
              <a:rPr lang="ja-JP" altLang="en-US" sz="2600" b="1" dirty="0">
                <a:solidFill>
                  <a:srgbClr val="FF0000"/>
                </a:solidFill>
                <a:latin typeface="+mn-ea"/>
                <a:ea typeface="+mn-ea"/>
              </a:rPr>
              <a:t>〇</a:t>
            </a:r>
            <a:r>
              <a:rPr lang="ja-JP" altLang="en-US" sz="2600" b="1" dirty="0">
                <a:latin typeface="+mn-ea"/>
                <a:ea typeface="+mn-ea"/>
              </a:rPr>
              <a:t>］</a:t>
            </a:r>
            <a:endParaRPr lang="en-US" altLang="ja-JP" sz="2600" b="1" dirty="0">
              <a:latin typeface="+mn-ea"/>
              <a:ea typeface="+mn-ea"/>
            </a:endParaRPr>
          </a:p>
          <a:p>
            <a:r>
              <a:rPr lang="ja-JP" altLang="en-US" sz="2600" b="1" dirty="0">
                <a:latin typeface="+mn-ea"/>
                <a:ea typeface="+mn-ea"/>
              </a:rPr>
              <a:t>北側斜線制限：</a:t>
            </a:r>
            <a:r>
              <a:rPr lang="en-US" altLang="ja-JP" sz="2600" b="1" dirty="0">
                <a:latin typeface="+mn-ea"/>
                <a:ea typeface="+mn-ea"/>
              </a:rPr>
              <a:t>5</a:t>
            </a:r>
            <a:r>
              <a:rPr lang="ja-JP" altLang="en-US" sz="2600" b="1" dirty="0">
                <a:latin typeface="+mn-ea"/>
                <a:ea typeface="+mn-ea"/>
              </a:rPr>
              <a:t>＋（</a:t>
            </a:r>
            <a:r>
              <a:rPr lang="en-US" altLang="ja-JP" sz="2600" b="1" dirty="0">
                <a:latin typeface="+mn-ea"/>
                <a:ea typeface="+mn-ea"/>
              </a:rPr>
              <a:t>1.25×6</a:t>
            </a:r>
            <a:r>
              <a:rPr lang="ja-JP" altLang="en-US" sz="2600" b="1" dirty="0">
                <a:latin typeface="+mn-ea"/>
                <a:ea typeface="+mn-ea"/>
              </a:rPr>
              <a:t>）＝</a:t>
            </a:r>
            <a:r>
              <a:rPr lang="en-US" altLang="ja-JP" sz="2600" b="1" dirty="0">
                <a:latin typeface="+mn-ea"/>
                <a:ea typeface="+mn-ea"/>
              </a:rPr>
              <a:t>12.5</a:t>
            </a:r>
            <a:r>
              <a:rPr lang="ja-JP" altLang="en-US" sz="2600" b="1" dirty="0">
                <a:latin typeface="+mn-ea"/>
                <a:ea typeface="+mn-ea"/>
              </a:rPr>
              <a:t>ｍ　［</a:t>
            </a:r>
            <a:r>
              <a:rPr lang="ja-JP" altLang="en-US" sz="2600" b="1" dirty="0">
                <a:solidFill>
                  <a:srgbClr val="FF0000"/>
                </a:solidFill>
                <a:latin typeface="+mn-ea"/>
                <a:ea typeface="+mn-ea"/>
              </a:rPr>
              <a:t>〇</a:t>
            </a:r>
            <a:r>
              <a:rPr lang="ja-JP" altLang="en-US" sz="2600" b="1" dirty="0">
                <a:latin typeface="+mn-ea"/>
                <a:ea typeface="+mn-ea"/>
              </a:rPr>
              <a:t>］</a:t>
            </a:r>
            <a:endParaRPr lang="en-US" altLang="ja-JP" sz="2600" b="1" dirty="0">
              <a:latin typeface="+mn-ea"/>
              <a:ea typeface="+mn-ea"/>
            </a:endParaRPr>
          </a:p>
          <a:p>
            <a:r>
              <a:rPr lang="ja-JP" altLang="en-US" sz="2600" b="1" dirty="0">
                <a:latin typeface="+mn-ea"/>
                <a:ea typeface="+mn-ea"/>
              </a:rPr>
              <a:t>道路斜線制限：＜道路境界線＞</a:t>
            </a:r>
            <a:r>
              <a:rPr lang="en-US" altLang="ja-JP" sz="2600" b="1" dirty="0">
                <a:latin typeface="+mn-ea"/>
                <a:ea typeface="+mn-ea"/>
              </a:rPr>
              <a:t>6.0×1.25</a:t>
            </a:r>
            <a:r>
              <a:rPr lang="ja-JP" altLang="en-US" sz="2600" b="1" dirty="0">
                <a:latin typeface="+mn-ea"/>
                <a:ea typeface="+mn-ea"/>
              </a:rPr>
              <a:t>＝</a:t>
            </a:r>
            <a:r>
              <a:rPr lang="en-US" altLang="ja-JP" sz="2600" b="1" dirty="0">
                <a:latin typeface="+mn-ea"/>
                <a:ea typeface="+mn-ea"/>
              </a:rPr>
              <a:t>7.5m</a:t>
            </a:r>
          </a:p>
          <a:p>
            <a:r>
              <a:rPr lang="en-US" altLang="ja-JP" sz="2600" b="1" spc="180" dirty="0">
                <a:latin typeface="+mn-ea"/>
                <a:ea typeface="+mn-ea"/>
              </a:rPr>
              <a:t>		</a:t>
            </a:r>
            <a:r>
              <a:rPr lang="ja-JP" altLang="en-US" sz="2600" b="1" spc="180" dirty="0">
                <a:latin typeface="+mn-ea"/>
                <a:ea typeface="+mn-ea"/>
              </a:rPr>
              <a:t>　　</a:t>
            </a:r>
            <a:r>
              <a:rPr lang="ja-JP" altLang="en-US" sz="2600" b="1" spc="140" dirty="0">
                <a:latin typeface="+mn-ea"/>
                <a:ea typeface="+mn-ea"/>
              </a:rPr>
              <a:t>＜最高の高さ＞</a:t>
            </a:r>
            <a:endParaRPr lang="en-US" altLang="ja-JP" sz="2600" b="1" spc="140" dirty="0">
              <a:latin typeface="+mn-ea"/>
              <a:ea typeface="+mn-ea"/>
            </a:endParaRPr>
          </a:p>
          <a:p>
            <a:r>
              <a:rPr lang="en-US" altLang="ja-JP" sz="2600" b="1" spc="180" dirty="0">
                <a:latin typeface="+mn-ea"/>
                <a:ea typeface="+mn-ea"/>
              </a:rPr>
              <a:t>				</a:t>
            </a:r>
            <a:r>
              <a:rPr lang="ja-JP" altLang="en-US" sz="2600" b="1" dirty="0">
                <a:latin typeface="+mn-ea"/>
                <a:ea typeface="+mn-ea"/>
              </a:rPr>
              <a:t>（壁面後退距離</a:t>
            </a:r>
            <a:r>
              <a:rPr lang="en-US" altLang="ja-JP" sz="2600" b="1" dirty="0">
                <a:latin typeface="+mn-ea"/>
                <a:ea typeface="+mn-ea"/>
              </a:rPr>
              <a:t>1.29</a:t>
            </a:r>
            <a:r>
              <a:rPr lang="ja-JP" altLang="en-US" sz="2600" b="1" dirty="0">
                <a:latin typeface="+mn-ea"/>
                <a:ea typeface="+mn-ea"/>
              </a:rPr>
              <a:t>ー</a:t>
            </a:r>
            <a:endParaRPr lang="en-US" altLang="ja-JP" sz="2600" b="1" dirty="0">
              <a:latin typeface="+mn-ea"/>
              <a:ea typeface="+mn-ea"/>
            </a:endParaRPr>
          </a:p>
          <a:p>
            <a:r>
              <a:rPr lang="en-US" altLang="ja-JP" sz="2600" b="1" dirty="0">
                <a:latin typeface="+mn-ea"/>
                <a:ea typeface="+mn-ea"/>
              </a:rPr>
              <a:t>				</a:t>
            </a:r>
            <a:r>
              <a:rPr lang="ja-JP" altLang="en-US" sz="2600" b="1" dirty="0">
                <a:latin typeface="+mn-ea"/>
                <a:ea typeface="+mn-ea"/>
              </a:rPr>
              <a:t>（屋根突出部</a:t>
            </a:r>
            <a:r>
              <a:rPr lang="en-US" altLang="ja-JP" sz="2600" b="1" dirty="0">
                <a:latin typeface="+mn-ea"/>
                <a:ea typeface="+mn-ea"/>
              </a:rPr>
              <a:t>0.91</a:t>
            </a:r>
            <a:r>
              <a:rPr lang="ja-JP" altLang="en-US" sz="2600" b="1" dirty="0">
                <a:latin typeface="+mn-ea"/>
                <a:ea typeface="+mn-ea"/>
              </a:rPr>
              <a:t>ー壁中心からの厚さ</a:t>
            </a:r>
            <a:r>
              <a:rPr lang="en-US" altLang="ja-JP" sz="2600" b="1" dirty="0">
                <a:latin typeface="+mn-ea"/>
                <a:ea typeface="+mn-ea"/>
              </a:rPr>
              <a:t>0.0925</a:t>
            </a:r>
            <a:r>
              <a:rPr lang="ja-JP" altLang="en-US" sz="2600" b="1" dirty="0">
                <a:latin typeface="+mn-ea"/>
                <a:ea typeface="+mn-ea"/>
              </a:rPr>
              <a:t>））</a:t>
            </a:r>
            <a:endParaRPr lang="en-US" altLang="ja-JP" sz="2600" b="1" dirty="0">
              <a:latin typeface="+mn-ea"/>
              <a:ea typeface="+mn-ea"/>
            </a:endParaRPr>
          </a:p>
          <a:p>
            <a:r>
              <a:rPr lang="en-US" altLang="ja-JP" sz="2600" b="1" dirty="0">
                <a:latin typeface="+mn-ea"/>
                <a:ea typeface="+mn-ea"/>
              </a:rPr>
              <a:t>			</a:t>
            </a:r>
            <a:r>
              <a:rPr lang="ja-JP" altLang="en-US" sz="2600" b="1" dirty="0">
                <a:latin typeface="+mn-ea"/>
                <a:ea typeface="+mn-ea"/>
              </a:rPr>
              <a:t>　</a:t>
            </a:r>
            <a:r>
              <a:rPr lang="en-US" altLang="ja-JP" sz="2600" b="1" dirty="0">
                <a:latin typeface="+mn-ea"/>
                <a:ea typeface="+mn-ea"/>
              </a:rPr>
              <a:t>					</a:t>
            </a:r>
            <a:r>
              <a:rPr lang="ja-JP" altLang="en-US" sz="2600" b="1" dirty="0">
                <a:latin typeface="+mn-ea"/>
                <a:ea typeface="+mn-ea"/>
              </a:rPr>
              <a:t>　　</a:t>
            </a:r>
            <a:r>
              <a:rPr lang="en-US" altLang="ja-JP" sz="2600" b="1" dirty="0">
                <a:latin typeface="+mn-ea"/>
                <a:ea typeface="+mn-ea"/>
              </a:rPr>
              <a:t>×</a:t>
            </a:r>
            <a:r>
              <a:rPr lang="en-US" altLang="ja-JP" sz="2600" b="1" dirty="0">
                <a:latin typeface="+mn-ea"/>
              </a:rPr>
              <a:t>1.25 </a:t>
            </a:r>
            <a:r>
              <a:rPr lang="ja-JP" altLang="en-US" sz="2600" b="1" dirty="0">
                <a:latin typeface="+mn-ea"/>
                <a:ea typeface="+mn-ea"/>
              </a:rPr>
              <a:t>＝</a:t>
            </a:r>
            <a:r>
              <a:rPr lang="en-US" altLang="ja-JP" sz="2600" b="1" dirty="0">
                <a:latin typeface="+mn-ea"/>
                <a:ea typeface="+mn-ea"/>
              </a:rPr>
              <a:t>0.4725m</a:t>
            </a:r>
          </a:p>
          <a:p>
            <a:r>
              <a:rPr lang="en-US" altLang="ja-JP" sz="2600" b="1" dirty="0">
                <a:latin typeface="+mn-ea"/>
                <a:ea typeface="+mn-ea"/>
              </a:rPr>
              <a:t>				</a:t>
            </a:r>
            <a:r>
              <a:rPr lang="ja-JP" altLang="en-US" sz="2600" b="1" dirty="0">
                <a:latin typeface="+mn-ea"/>
                <a:ea typeface="+mn-ea"/>
              </a:rPr>
              <a:t>　</a:t>
            </a:r>
            <a:r>
              <a:rPr lang="en-US" altLang="ja-JP" sz="2600" b="1" dirty="0">
                <a:latin typeface="+mn-ea"/>
                <a:ea typeface="+mn-ea"/>
              </a:rPr>
              <a:t>7.5</a:t>
            </a:r>
            <a:r>
              <a:rPr lang="ja-JP" altLang="en-US" sz="2600" b="1" dirty="0">
                <a:latin typeface="+mn-ea"/>
                <a:ea typeface="+mn-ea"/>
              </a:rPr>
              <a:t>＋</a:t>
            </a:r>
            <a:r>
              <a:rPr lang="en-US" altLang="ja-JP" sz="2600" b="1" dirty="0">
                <a:latin typeface="+mn-ea"/>
                <a:ea typeface="+mn-ea"/>
              </a:rPr>
              <a:t>0.4725=7.9725</a:t>
            </a:r>
            <a:r>
              <a:rPr lang="ja-JP" altLang="en-US" sz="2600" b="1" dirty="0">
                <a:latin typeface="+mn-ea"/>
                <a:ea typeface="+mn-ea"/>
              </a:rPr>
              <a:t>ｍ≧</a:t>
            </a:r>
            <a:r>
              <a:rPr lang="en-US" altLang="ja-JP" sz="2600" b="1" dirty="0">
                <a:latin typeface="+mn-ea"/>
                <a:ea typeface="+mn-ea"/>
              </a:rPr>
              <a:t>7.360</a:t>
            </a:r>
            <a:r>
              <a:rPr lang="ja-JP" altLang="en-US" sz="2600" b="1" dirty="0">
                <a:latin typeface="+mn-ea"/>
                <a:ea typeface="+mn-ea"/>
              </a:rPr>
              <a:t>ｍ</a:t>
            </a:r>
            <a:r>
              <a:rPr lang="en-US" altLang="ja-JP" sz="2600" b="1" dirty="0">
                <a:latin typeface="+mn-ea"/>
                <a:ea typeface="+mn-ea"/>
              </a:rPr>
              <a:t> </a:t>
            </a:r>
            <a:r>
              <a:rPr lang="ja-JP" altLang="en-US" sz="2600" b="1" dirty="0">
                <a:latin typeface="+mn-ea"/>
                <a:ea typeface="+mn-ea"/>
              </a:rPr>
              <a:t>［</a:t>
            </a:r>
            <a:r>
              <a:rPr lang="ja-JP" altLang="en-US" sz="2600" b="1" dirty="0">
                <a:solidFill>
                  <a:srgbClr val="FF0000"/>
                </a:solidFill>
                <a:latin typeface="+mn-ea"/>
                <a:ea typeface="+mn-ea"/>
              </a:rPr>
              <a:t>〇</a:t>
            </a:r>
            <a:r>
              <a:rPr lang="ja-JP" altLang="en-US" sz="2600" b="1" dirty="0">
                <a:latin typeface="+mn-ea"/>
                <a:ea typeface="+mn-ea"/>
              </a:rPr>
              <a:t>］</a:t>
            </a:r>
            <a:endParaRPr lang="en-US" altLang="ja-JP" sz="2600" b="1" dirty="0">
              <a:latin typeface="+mn-ea"/>
              <a:ea typeface="+mn-ea"/>
            </a:endParaRPr>
          </a:p>
          <a:p>
            <a:r>
              <a:rPr lang="ja-JP" altLang="en-US" sz="2600" b="1" dirty="0">
                <a:latin typeface="+mn-ea"/>
                <a:ea typeface="+mn-ea"/>
              </a:rPr>
              <a:t>　　　　　　　　　　 </a:t>
            </a:r>
            <a:r>
              <a:rPr lang="en-US" altLang="ja-JP" sz="2600" b="1" dirty="0">
                <a:latin typeface="+mn-ea"/>
                <a:ea typeface="+mn-ea"/>
              </a:rPr>
              <a:t>		</a:t>
            </a:r>
            <a:r>
              <a:rPr lang="ja-JP" altLang="en-US" sz="2600" b="1" dirty="0">
                <a:latin typeface="+mn-ea"/>
                <a:ea typeface="+mn-ea"/>
              </a:rPr>
              <a:t>　</a:t>
            </a:r>
            <a:r>
              <a:rPr lang="en-US" altLang="ja-JP" sz="2600" b="1" dirty="0">
                <a:latin typeface="+mn-ea"/>
                <a:ea typeface="+mn-ea"/>
              </a:rPr>
              <a:t>※</a:t>
            </a:r>
            <a:r>
              <a:rPr lang="ja-JP" altLang="en-US" sz="2600" b="1" dirty="0">
                <a:latin typeface="+mn-ea"/>
                <a:ea typeface="+mn-ea"/>
              </a:rPr>
              <a:t>塀の高さ</a:t>
            </a:r>
            <a:r>
              <a:rPr lang="en-US" altLang="ja-JP" sz="2600" b="1" dirty="0">
                <a:latin typeface="+mn-ea"/>
                <a:ea typeface="+mn-ea"/>
              </a:rPr>
              <a:t>1.2m</a:t>
            </a:r>
            <a:r>
              <a:rPr lang="ja-JP" altLang="en-US" sz="2600" b="1" dirty="0">
                <a:latin typeface="+mn-ea"/>
                <a:ea typeface="+mn-ea"/>
              </a:rPr>
              <a:t>を超える部分が網状ではないので、</a:t>
            </a:r>
            <a:endParaRPr lang="en-US" altLang="ja-JP" sz="2600" b="1" dirty="0">
              <a:latin typeface="+mn-ea"/>
              <a:ea typeface="+mn-ea"/>
            </a:endParaRPr>
          </a:p>
          <a:p>
            <a:r>
              <a:rPr lang="ja-JP" altLang="en-US" sz="2600" b="1" dirty="0">
                <a:latin typeface="+mn-ea"/>
                <a:ea typeface="+mn-ea"/>
              </a:rPr>
              <a:t>　 　　　　　　　　　　 </a:t>
            </a:r>
            <a:r>
              <a:rPr lang="en-US" altLang="ja-JP" sz="2600" b="1" dirty="0">
                <a:latin typeface="+mn-ea"/>
                <a:ea typeface="+mn-ea"/>
              </a:rPr>
              <a:t>	</a:t>
            </a:r>
            <a:r>
              <a:rPr lang="ja-JP" altLang="en-US" sz="2600" b="1" dirty="0">
                <a:latin typeface="+mn-ea"/>
                <a:ea typeface="+mn-ea"/>
              </a:rPr>
              <a:t>　 </a:t>
            </a:r>
            <a:r>
              <a:rPr lang="en-US" altLang="ja-JP" sz="2600" b="1" dirty="0">
                <a:latin typeface="+mn-ea"/>
                <a:ea typeface="+mn-ea"/>
              </a:rPr>
              <a:t>	</a:t>
            </a:r>
            <a:r>
              <a:rPr lang="ja-JP" altLang="en-US" sz="2600" b="1" dirty="0">
                <a:latin typeface="+mn-ea"/>
                <a:ea typeface="+mn-ea"/>
              </a:rPr>
              <a:t>　　 壁面後退による緩和は無し</a:t>
            </a:r>
            <a:endParaRPr lang="en-US" altLang="ja-JP" sz="2600" b="1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9254771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デザインの設定">
  <a:themeElements>
    <a:clrScheme name="デザインの設定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ユーザー定義 2">
      <a:majorFont>
        <a:latin typeface="Century Gothic"/>
        <a:ea typeface="Meiryo UI"/>
        <a:cs typeface=""/>
      </a:majorFont>
      <a:minorFont>
        <a:latin typeface="Century"/>
        <a:ea typeface="Meiryo UI"/>
        <a:cs typeface=""/>
      </a:minorFont>
    </a:fontScheme>
    <a:fmtScheme name="デザインの設定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algn="l">
          <a:defRPr kumimoji="0" sz="1800" b="0" i="0" u="none" strike="noStrike" cap="none" spc="0" normalizeH="0" baseline="0" dirty="0" smtClean="0">
            <a:ln>
              <a:noFill/>
            </a:ln>
            <a:solidFill>
              <a:srgbClr val="000000"/>
            </a:solidFill>
            <a:effectLst/>
            <a:uFillTx/>
            <a:latin typeface="+mn-ea"/>
            <a:ea typeface="+mn-ea"/>
            <a:cs typeface="Calibri"/>
            <a:sym typeface="Calibri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デザインの設定">
  <a:themeElements>
    <a:clrScheme name="デザインの設定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デザインの設定">
      <a:majorFont>
        <a:latin typeface="游ゴシック"/>
        <a:ea typeface="游ゴシック"/>
        <a:cs typeface="游ゴシック"/>
      </a:majorFont>
      <a:minorFont>
        <a:latin typeface="Helvetica"/>
        <a:ea typeface="Helvetica"/>
        <a:cs typeface="Helvetica"/>
      </a:minorFont>
    </a:fontScheme>
    <a:fmtScheme name="デザインの設定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689597D7CB34E469343EF970DA047E5" ma:contentTypeVersion="4" ma:contentTypeDescription="新しいドキュメントを作成します。" ma:contentTypeScope="" ma:versionID="fbac9f2c96a413ecc5f3249f852621cf">
  <xsd:schema xmlns:xsd="http://www.w3.org/2001/XMLSchema" xmlns:xs="http://www.w3.org/2001/XMLSchema" xmlns:p="http://schemas.microsoft.com/office/2006/metadata/properties" xmlns:ns2="4e253e65-ddd3-40f9-8e96-b479945cde68" xmlns:ns3="211663b1-0665-46a1-a7be-bef1e3fe17e3" targetNamespace="http://schemas.microsoft.com/office/2006/metadata/properties" ma:root="true" ma:fieldsID="3633567f435ade1fc48b1cf576be8402" ns2:_="" ns3:_="">
    <xsd:import namespace="4e253e65-ddd3-40f9-8e96-b479945cde68"/>
    <xsd:import namespace="211663b1-0665-46a1-a7be-bef1e3fe17e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253e65-ddd3-40f9-8e96-b479945cde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1663b1-0665-46a1-a7be-bef1e3fe17e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11663b1-0665-46a1-a7be-bef1e3fe17e3">
      <UserInfo>
        <DisplayName/>
        <AccountId xsi:nil="true"/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C2A37DF-65D7-445B-9DF0-53112E11A5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253e65-ddd3-40f9-8e96-b479945cde68"/>
    <ds:schemaRef ds:uri="211663b1-0665-46a1-a7be-bef1e3fe17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381BA34-4453-49BB-B28E-DC77FF1A822F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4e253e65-ddd3-40f9-8e96-b479945cde68"/>
    <ds:schemaRef ds:uri="http://purl.org/dc/terms/"/>
    <ds:schemaRef ds:uri="http://schemas.openxmlformats.org/package/2006/metadata/core-properties"/>
    <ds:schemaRef ds:uri="211663b1-0665-46a1-a7be-bef1e3fe17e3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AC5AA77-8700-4E02-9F22-8120944C7A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4378</Words>
  <Application>Microsoft Office PowerPoint</Application>
  <PresentationFormat>ワイド画面</PresentationFormat>
  <Paragraphs>1883</Paragraphs>
  <Slides>74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74</vt:i4>
      </vt:variant>
    </vt:vector>
  </HeadingPairs>
  <TitlesOfParts>
    <vt:vector size="83" baseType="lpstr">
      <vt:lpstr>BIZ UDPゴシック</vt:lpstr>
      <vt:lpstr>BIZ UDゴシック</vt:lpstr>
      <vt:lpstr>Meiryo UI</vt:lpstr>
      <vt:lpstr>游ゴシック</vt:lpstr>
      <vt:lpstr>Arial</vt:lpstr>
      <vt:lpstr>Calibri</vt:lpstr>
      <vt:lpstr>Century Gothic</vt:lpstr>
      <vt:lpstr>Wingdings</vt:lpstr>
      <vt:lpstr>デザインの設定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1047</cp:revision>
  <dcterms:modified xsi:type="dcterms:W3CDTF">2026-02-18T14:35:59Z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0x0101004689597D7CB34E469343EF970DA047E5</vt:lpwstr>
  </property>
  <property fmtid="{D5CDD505-2E9C-101B-9397-08002B2CF9AE}" pid="3" name="MediaServiceImageTags">
    <vt:lpwstr/>
  </property>
  <property fmtid="{D5CDD505-2E9C-101B-9397-08002B2CF9AE}" pid="4" name="xd_ProgID">
    <vt:lpwstr/>
  </property>
  <property fmtid="{D5CDD505-2E9C-101B-9397-08002B2CF9AE}" pid="5" name="ComplianceAssetId">
    <vt:lpwstr/>
  </property>
  <property fmtid="{D5CDD505-2E9C-101B-9397-08002B2CF9AE}" pid="6" name="TemplateUrl">
    <vt:lpwstr/>
  </property>
  <property fmtid="{D5CDD505-2E9C-101B-9397-08002B2CF9AE}" pid="7" name="_ExtendedDescription">
    <vt:lpwstr/>
  </property>
  <property fmtid="{D5CDD505-2E9C-101B-9397-08002B2CF9AE}" pid="8" name="TriggerFlowInfo">
    <vt:lpwstr/>
  </property>
  <property fmtid="{D5CDD505-2E9C-101B-9397-08002B2CF9AE}" pid="9" name="xd_Signature">
    <vt:bool>false</vt:bool>
  </property>
</Properties>
</file>